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y="5143500" cx="9144000"/>
  <p:notesSz cx="6858000" cy="9144000"/>
  <p:embeddedFontLst>
    <p:embeddedFont>
      <p:font typeface="Montserrat"/>
      <p:regular r:id="rId22"/>
      <p:bold r:id="rId23"/>
      <p:italic r:id="rId24"/>
      <p:boldItalic r:id="rId25"/>
    </p:embeddedFont>
    <p:embeddedFont>
      <p:font typeface="Montserrat Medium"/>
      <p:regular r:id="rId26"/>
      <p:bold r:id="rId27"/>
      <p:italic r:id="rId28"/>
      <p:boldItalic r:id="rId29"/>
    </p:embeddedFont>
    <p:embeddedFont>
      <p:font typeface="Roboto Light"/>
      <p:regular r:id="rId30"/>
      <p:bold r:id="rId31"/>
      <p:italic r:id="rId32"/>
      <p:boldItalic r:id="rId33"/>
    </p:embeddedFont>
    <p:embeddedFont>
      <p:font typeface="Helvetica Neue"/>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7E06B8A-7A53-4582-8946-8B5112D9C0AA}">
  <a:tblStyle styleId="{97E06B8A-7A53-4582-8946-8B5112D9C0AA}"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font" Target="fonts/Montserrat-regular.fntdata"/><Relationship Id="rId21" Type="http://schemas.openxmlformats.org/officeDocument/2006/relationships/slide" Target="slides/slide14.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MontserratMedium-regular.fntdata"/><Relationship Id="rId25" Type="http://schemas.openxmlformats.org/officeDocument/2006/relationships/font" Target="fonts/Montserrat-boldItalic.fntdata"/><Relationship Id="rId28" Type="http://schemas.openxmlformats.org/officeDocument/2006/relationships/font" Target="fonts/MontserratMedium-italic.fntdata"/><Relationship Id="rId27" Type="http://schemas.openxmlformats.org/officeDocument/2006/relationships/font" Target="fonts/MontserratMedium-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MontserratMedium-boldItalic.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obotoLight-bold.fntdata"/><Relationship Id="rId30" Type="http://schemas.openxmlformats.org/officeDocument/2006/relationships/font" Target="fonts/RobotoLight-regular.fntdata"/><Relationship Id="rId11" Type="http://schemas.openxmlformats.org/officeDocument/2006/relationships/slide" Target="slides/slide4.xml"/><Relationship Id="rId33" Type="http://schemas.openxmlformats.org/officeDocument/2006/relationships/font" Target="fonts/RobotoLight-boldItalic.fntdata"/><Relationship Id="rId10" Type="http://schemas.openxmlformats.org/officeDocument/2006/relationships/slide" Target="slides/slide3.xml"/><Relationship Id="rId32" Type="http://schemas.openxmlformats.org/officeDocument/2006/relationships/font" Target="fonts/RobotoLight-italic.fntdata"/><Relationship Id="rId13" Type="http://schemas.openxmlformats.org/officeDocument/2006/relationships/slide" Target="slides/slide6.xml"/><Relationship Id="rId35" Type="http://schemas.openxmlformats.org/officeDocument/2006/relationships/font" Target="fonts/HelveticaNeue-bold.fntdata"/><Relationship Id="rId12" Type="http://schemas.openxmlformats.org/officeDocument/2006/relationships/slide" Target="slides/slide5.xml"/><Relationship Id="rId34" Type="http://schemas.openxmlformats.org/officeDocument/2006/relationships/font" Target="fonts/HelveticaNeue-regular.fntdata"/><Relationship Id="rId15" Type="http://schemas.openxmlformats.org/officeDocument/2006/relationships/slide" Target="slides/slide8.xml"/><Relationship Id="rId37" Type="http://schemas.openxmlformats.org/officeDocument/2006/relationships/font" Target="fonts/HelveticaNeue-boldItalic.fntdata"/><Relationship Id="rId14" Type="http://schemas.openxmlformats.org/officeDocument/2006/relationships/slide" Target="slides/slide7.xml"/><Relationship Id="rId36" Type="http://schemas.openxmlformats.org/officeDocument/2006/relationships/font" Target="fonts/HelveticaNeue-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8.png>
</file>

<file path=ppt/media/image29.png>
</file>

<file path=ppt/media/image3.png>
</file>

<file path=ppt/media/image30.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1b8f252c47_0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4" name="Google Shape;114;g21b8f252c47_0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45ce7ee2ba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45ce7ee2ba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1cabd67eb3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1cabd67eb3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n" sz="2800">
                <a:solidFill>
                  <a:schemeClr val="dk1"/>
                </a:solidFill>
                <a:latin typeface="Calibri"/>
                <a:ea typeface="Calibri"/>
                <a:cs typeface="Calibri"/>
                <a:sym typeface="Calibri"/>
              </a:rPr>
              <a:t>Develop and establish guidelines for the collection and the curation of metadata to archive, reference, describe and cite research software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484745443f_1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484745443f_1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b9f530ccb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b9f530ccb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To assist </a:t>
            </a:r>
            <a:r>
              <a:rPr b="1" lang="en" sz="1200">
                <a:solidFill>
                  <a:schemeClr val="dk1"/>
                </a:solidFill>
                <a:latin typeface="Calibri"/>
                <a:ea typeface="Calibri"/>
                <a:cs typeface="Calibri"/>
                <a:sym typeface="Calibri"/>
              </a:rPr>
              <a:t>software creators</a:t>
            </a:r>
            <a:r>
              <a:rPr lang="en" sz="1200">
                <a:solidFill>
                  <a:schemeClr val="dk1"/>
                </a:solidFill>
                <a:latin typeface="Calibri"/>
                <a:ea typeface="Calibri"/>
                <a:cs typeface="Calibri"/>
                <a:sym typeface="Calibri"/>
              </a:rPr>
              <a:t> in self-archiving and self-metadata curation, FAIR-IMPACT has created the RSMD checklist as a self contained questionnaire. The RSMD checklist which is addressing all the RSMD guidelines recommendations as a set of questions that can be used by the software creator or the software curator. By using the checklist, software creators can ensure that their software has the necessary metadata to be accessible, discoverable and reusable.</a:t>
            </a:r>
            <a:endParaRPr sz="12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t/>
            </a:r>
            <a:endParaRPr sz="28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1b8f252c47_0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8" name="Google Shape;298;g21b8f252c47_0_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1cabd67eb3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1cabd67eb3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310c63ce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310c63ce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ad32e3533c54c2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ad32e3533c54c2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The Research Software MetaData (RSMD) guidelines are a cross-disciplinary community driven effort to provide standardized and actionable guidance for the metadata collection and curation of research software.</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45ce7ee2ba_0_3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45ce7ee2ba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484745443f_1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484745443f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ad32e3533c54c2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ad32e3533c54c2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ad32e3533c54c2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ad32e3533c54c2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ad32e3533c54c2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ad32e3533c54c2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4"/>
          <p:cNvSpPr txBox="1"/>
          <p:nvPr>
            <p:ph type="ctrTitle"/>
          </p:nvPr>
        </p:nvSpPr>
        <p:spPr>
          <a:xfrm>
            <a:off x="5333100" y="1487268"/>
            <a:ext cx="3759600" cy="1790700"/>
          </a:xfrm>
          <a:prstGeom prst="rect">
            <a:avLst/>
          </a:prstGeom>
          <a:noFill/>
          <a:ln>
            <a:noFill/>
          </a:ln>
        </p:spPr>
        <p:txBody>
          <a:bodyPr anchorCtr="0" anchor="b" bIns="34275" lIns="68575" spcFirstLastPara="1" rIns="68575" wrap="square" tIns="34275">
            <a:normAutofit/>
          </a:bodyPr>
          <a:lstStyle>
            <a:lvl1pPr lvl="0" rtl="0" algn="ctr">
              <a:lnSpc>
                <a:spcPct val="90000"/>
              </a:lnSpc>
              <a:spcBef>
                <a:spcPts val="0"/>
              </a:spcBef>
              <a:spcAft>
                <a:spcPts val="0"/>
              </a:spcAft>
              <a:buClr>
                <a:srgbClr val="71A3D8"/>
              </a:buClr>
              <a:buSzPts val="3000"/>
              <a:buFont typeface="Calibri"/>
              <a:buNone/>
              <a:defRPr sz="3000">
                <a:solidFill>
                  <a:srgbClr val="71A3D8"/>
                </a:solidFill>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8" name="Google Shape;58;p14"/>
          <p:cNvSpPr txBox="1"/>
          <p:nvPr>
            <p:ph idx="1" type="subTitle"/>
          </p:nvPr>
        </p:nvSpPr>
        <p:spPr>
          <a:xfrm>
            <a:off x="5333100" y="3436286"/>
            <a:ext cx="3746400" cy="919500"/>
          </a:xfrm>
          <a:prstGeom prst="rect">
            <a:avLst/>
          </a:prstGeom>
          <a:noFill/>
          <a:ln>
            <a:noFill/>
          </a:ln>
        </p:spPr>
        <p:txBody>
          <a:bodyPr anchorCtr="0" anchor="t" bIns="34275" lIns="68575" spcFirstLastPara="1" rIns="68575" wrap="square" tIns="34275">
            <a:normAutofit/>
          </a:bodyPr>
          <a:lstStyle>
            <a:lvl1pPr lvl="0" rtl="0" algn="ctr">
              <a:lnSpc>
                <a:spcPct val="90000"/>
              </a:lnSpc>
              <a:spcBef>
                <a:spcPts val="800"/>
              </a:spcBef>
              <a:spcAft>
                <a:spcPts val="0"/>
              </a:spcAft>
              <a:buClr>
                <a:srgbClr val="6C707C"/>
              </a:buClr>
              <a:buSzPts val="1800"/>
              <a:buFont typeface="Calibri"/>
              <a:buNone/>
              <a:defRPr sz="1800">
                <a:solidFill>
                  <a:srgbClr val="6C707C"/>
                </a:solidFill>
              </a:defRPr>
            </a:lvl1pPr>
            <a:lvl2pPr lvl="1" rtl="0" algn="ctr">
              <a:lnSpc>
                <a:spcPct val="90000"/>
              </a:lnSpc>
              <a:spcBef>
                <a:spcPts val="400"/>
              </a:spcBef>
              <a:spcAft>
                <a:spcPts val="0"/>
              </a:spcAft>
              <a:buClr>
                <a:schemeClr val="dk1"/>
              </a:buClr>
              <a:buSzPts val="1500"/>
              <a:buFont typeface="Calibri"/>
              <a:buNone/>
              <a:defRPr sz="1500"/>
            </a:lvl2pPr>
            <a:lvl3pPr lvl="2" rtl="0" algn="ctr">
              <a:lnSpc>
                <a:spcPct val="90000"/>
              </a:lnSpc>
              <a:spcBef>
                <a:spcPts val="400"/>
              </a:spcBef>
              <a:spcAft>
                <a:spcPts val="0"/>
              </a:spcAft>
              <a:buClr>
                <a:schemeClr val="dk1"/>
              </a:buClr>
              <a:buSzPts val="1400"/>
              <a:buFont typeface="Calibri"/>
              <a:buNone/>
              <a:defRPr sz="1400"/>
            </a:lvl3pPr>
            <a:lvl4pPr lvl="3" rtl="0" algn="ctr">
              <a:lnSpc>
                <a:spcPct val="90000"/>
              </a:lnSpc>
              <a:spcBef>
                <a:spcPts val="400"/>
              </a:spcBef>
              <a:spcAft>
                <a:spcPts val="0"/>
              </a:spcAft>
              <a:buClr>
                <a:schemeClr val="dk1"/>
              </a:buClr>
              <a:buSzPts val="1200"/>
              <a:buFont typeface="Calibri"/>
              <a:buNone/>
              <a:defRPr sz="1200"/>
            </a:lvl4pPr>
            <a:lvl5pPr lvl="4" rtl="0" algn="ctr">
              <a:lnSpc>
                <a:spcPct val="90000"/>
              </a:lnSpc>
              <a:spcBef>
                <a:spcPts val="400"/>
              </a:spcBef>
              <a:spcAft>
                <a:spcPts val="0"/>
              </a:spcAft>
              <a:buClr>
                <a:schemeClr val="dk1"/>
              </a:buClr>
              <a:buSzPts val="1200"/>
              <a:buFont typeface="Calibri"/>
              <a:buNone/>
              <a:defRPr sz="1200"/>
            </a:lvl5pPr>
            <a:lvl6pPr lvl="5" rtl="0" algn="ctr">
              <a:lnSpc>
                <a:spcPct val="90000"/>
              </a:lnSpc>
              <a:spcBef>
                <a:spcPts val="400"/>
              </a:spcBef>
              <a:spcAft>
                <a:spcPts val="0"/>
              </a:spcAft>
              <a:buClr>
                <a:schemeClr val="dk1"/>
              </a:buClr>
              <a:buSzPts val="1200"/>
              <a:buNone/>
              <a:defRPr sz="1200"/>
            </a:lvl6pPr>
            <a:lvl7pPr lvl="6" rtl="0" algn="ctr">
              <a:lnSpc>
                <a:spcPct val="90000"/>
              </a:lnSpc>
              <a:spcBef>
                <a:spcPts val="400"/>
              </a:spcBef>
              <a:spcAft>
                <a:spcPts val="0"/>
              </a:spcAft>
              <a:buClr>
                <a:schemeClr val="dk1"/>
              </a:buClr>
              <a:buSzPts val="1200"/>
              <a:buNone/>
              <a:defRPr sz="1200"/>
            </a:lvl7pPr>
            <a:lvl8pPr lvl="7" rtl="0" algn="ctr">
              <a:lnSpc>
                <a:spcPct val="90000"/>
              </a:lnSpc>
              <a:spcBef>
                <a:spcPts val="400"/>
              </a:spcBef>
              <a:spcAft>
                <a:spcPts val="0"/>
              </a:spcAft>
              <a:buClr>
                <a:schemeClr val="dk1"/>
              </a:buClr>
              <a:buSzPts val="1200"/>
              <a:buNone/>
              <a:defRPr sz="1200"/>
            </a:lvl8pPr>
            <a:lvl9pPr lvl="8" rtl="0" algn="ctr">
              <a:lnSpc>
                <a:spcPct val="90000"/>
              </a:lnSpc>
              <a:spcBef>
                <a:spcPts val="400"/>
              </a:spcBef>
              <a:spcAft>
                <a:spcPts val="0"/>
              </a:spcAft>
              <a:buClr>
                <a:schemeClr val="dk1"/>
              </a:buClr>
              <a:buSzPts val="1200"/>
              <a:buNone/>
              <a:defRPr sz="12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p15"/>
          <p:cNvSpPr txBox="1"/>
          <p:nvPr>
            <p:ph type="title"/>
          </p:nvPr>
        </p:nvSpPr>
        <p:spPr>
          <a:xfrm>
            <a:off x="2094470" y="510778"/>
            <a:ext cx="6505800" cy="5859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2D2C5A"/>
              </a:buClr>
              <a:buSzPts val="2400"/>
              <a:buFont typeface="Calibri"/>
              <a:buNone/>
              <a:defRPr b="1" sz="2400"/>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61" name="Google Shape;61;p15"/>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62" name="Google Shape;62;p15"/>
          <p:cNvSpPr txBox="1"/>
          <p:nvPr>
            <p:ph idx="2" type="body"/>
          </p:nvPr>
        </p:nvSpPr>
        <p:spPr>
          <a:xfrm>
            <a:off x="3811370"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ctr">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63" name="Google Shape;63;p15"/>
          <p:cNvSpPr txBox="1"/>
          <p:nvPr>
            <p:ph idx="3" type="body"/>
          </p:nvPr>
        </p:nvSpPr>
        <p:spPr>
          <a:xfrm>
            <a:off x="636849"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64" name="Google Shape;64;p15"/>
          <p:cNvSpPr txBox="1"/>
          <p:nvPr/>
        </p:nvSpPr>
        <p:spPr>
          <a:xfrm>
            <a:off x="7995506" y="4866413"/>
            <a:ext cx="516900" cy="208800"/>
          </a:xfrm>
          <a:prstGeom prst="rect">
            <a:avLst/>
          </a:prstGeom>
          <a:noFill/>
          <a:ln>
            <a:noFill/>
          </a:ln>
        </p:spPr>
        <p:txBody>
          <a:bodyPr anchorCtr="0" anchor="t" bIns="34275" lIns="68575" spcFirstLastPara="1" rIns="68575" wrap="square" tIns="34275">
            <a:noAutofit/>
          </a:bodyPr>
          <a:lstStyle/>
          <a:p>
            <a:pPr indent="0" lvl="0" marL="0" marR="0" rtl="0" algn="r">
              <a:lnSpc>
                <a:spcPct val="100000"/>
              </a:lnSpc>
              <a:spcBef>
                <a:spcPts val="0"/>
              </a:spcBef>
              <a:spcAft>
                <a:spcPts val="0"/>
              </a:spcAft>
              <a:buClr>
                <a:srgbClr val="000000"/>
              </a:buClr>
              <a:buSzPts val="1000"/>
              <a:buFont typeface="Arial"/>
              <a:buNone/>
            </a:pPr>
            <a:fld id="{00000000-1234-1234-1234-123412341234}" type="slidenum">
              <a:rPr b="0" i="0" lang="en" sz="1000" u="none" cap="none" strike="noStrike">
                <a:solidFill>
                  <a:srgbClr val="FFFFFF"/>
                </a:solidFill>
                <a:latin typeface="Calibri"/>
                <a:ea typeface="Calibri"/>
                <a:cs typeface="Calibri"/>
                <a:sym typeface="Calibri"/>
              </a:rPr>
              <a:t>‹#›</a:t>
            </a:fld>
            <a:endParaRPr b="0" i="0" sz="10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bg>
      <p:bgPr>
        <a:blipFill>
          <a:blip r:embed="rId2">
            <a:alphaModFix/>
          </a:blip>
          <a:stretch>
            <a:fillRect/>
          </a:stretch>
        </a:blipFill>
      </p:bgPr>
    </p:bg>
    <p:spTree>
      <p:nvGrpSpPr>
        <p:cNvPr id="65" name="Shape 65"/>
        <p:cNvGrpSpPr/>
        <p:nvPr/>
      </p:nvGrpSpPr>
      <p:grpSpPr>
        <a:xfrm>
          <a:off x="0" y="0"/>
          <a:ext cx="0" cy="0"/>
          <a:chOff x="0" y="0"/>
          <a:chExt cx="0" cy="0"/>
        </a:xfrm>
      </p:grpSpPr>
      <p:sp>
        <p:nvSpPr>
          <p:cNvPr id="66" name="Google Shape;66;p16"/>
          <p:cNvSpPr txBox="1"/>
          <p:nvPr>
            <p:ph type="title"/>
          </p:nvPr>
        </p:nvSpPr>
        <p:spPr>
          <a:xfrm>
            <a:off x="2094470" y="510778"/>
            <a:ext cx="6505800" cy="5859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2D2C5A"/>
              </a:buClr>
              <a:buSzPts val="2400"/>
              <a:buFont typeface="Calibri"/>
              <a:buNone/>
              <a:defRPr b="1" sz="2400"/>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67" name="Google Shape;67;p16"/>
          <p:cNvSpPr txBox="1"/>
          <p:nvPr>
            <p:ph idx="1" type="body"/>
          </p:nvPr>
        </p:nvSpPr>
        <p:spPr>
          <a:xfrm>
            <a:off x="3811370"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ctr">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68" name="Google Shape;68;p16"/>
          <p:cNvSpPr txBox="1"/>
          <p:nvPr>
            <p:ph idx="2" type="body"/>
          </p:nvPr>
        </p:nvSpPr>
        <p:spPr>
          <a:xfrm>
            <a:off x="636849"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69" name="Google Shape;69;p16"/>
          <p:cNvSpPr txBox="1"/>
          <p:nvPr/>
        </p:nvSpPr>
        <p:spPr>
          <a:xfrm>
            <a:off x="7995506" y="4866413"/>
            <a:ext cx="516900" cy="208800"/>
          </a:xfrm>
          <a:prstGeom prst="rect">
            <a:avLst/>
          </a:prstGeom>
          <a:noFill/>
          <a:ln>
            <a:noFill/>
          </a:ln>
        </p:spPr>
        <p:txBody>
          <a:bodyPr anchorCtr="0" anchor="t" bIns="34275" lIns="68575" spcFirstLastPara="1" rIns="68575" wrap="square" tIns="34275">
            <a:noAutofit/>
          </a:bodyPr>
          <a:lstStyle/>
          <a:p>
            <a:pPr indent="0" lvl="0" marL="0" marR="0" rtl="0" algn="r">
              <a:lnSpc>
                <a:spcPct val="100000"/>
              </a:lnSpc>
              <a:spcBef>
                <a:spcPts val="0"/>
              </a:spcBef>
              <a:spcAft>
                <a:spcPts val="0"/>
              </a:spcAft>
              <a:buClr>
                <a:srgbClr val="000000"/>
              </a:buClr>
              <a:buSzPts val="1000"/>
              <a:buFont typeface="Arial"/>
              <a:buNone/>
            </a:pPr>
            <a:fld id="{00000000-1234-1234-1234-123412341234}" type="slidenum">
              <a:rPr b="0" i="0" lang="en" sz="1000" u="none" cap="none" strike="noStrike">
                <a:solidFill>
                  <a:srgbClr val="FFFFFF"/>
                </a:solidFill>
                <a:latin typeface="Calibri"/>
                <a:ea typeface="Calibri"/>
                <a:cs typeface="Calibri"/>
                <a:sym typeface="Calibri"/>
              </a:rPr>
              <a:t>‹#›</a:t>
            </a:fld>
            <a:endParaRPr b="0" i="0" sz="10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HANKS">
    <p:bg>
      <p:bgPr>
        <a:blipFill>
          <a:blip r:embed="rId2">
            <a:alphaModFix/>
          </a:blip>
          <a:stretch>
            <a:fillRect/>
          </a:stretch>
        </a:blipFill>
      </p:bgPr>
    </p:bg>
    <p:spTree>
      <p:nvGrpSpPr>
        <p:cNvPr id="70" name="Shape 70"/>
        <p:cNvGrpSpPr/>
        <p:nvPr/>
      </p:nvGrpSpPr>
      <p:grpSpPr>
        <a:xfrm>
          <a:off x="0" y="0"/>
          <a:ext cx="0" cy="0"/>
          <a:chOff x="0" y="0"/>
          <a:chExt cx="0" cy="0"/>
        </a:xfrm>
      </p:grpSpPr>
      <p:sp>
        <p:nvSpPr>
          <p:cNvPr id="71" name="Google Shape;71;p17"/>
          <p:cNvSpPr txBox="1"/>
          <p:nvPr>
            <p:ph idx="1" type="subTitle"/>
          </p:nvPr>
        </p:nvSpPr>
        <p:spPr>
          <a:xfrm>
            <a:off x="2722883" y="792935"/>
            <a:ext cx="3698400" cy="1062000"/>
          </a:xfrm>
          <a:prstGeom prst="rect">
            <a:avLst/>
          </a:prstGeom>
          <a:noFill/>
          <a:ln>
            <a:noFill/>
          </a:ln>
        </p:spPr>
        <p:txBody>
          <a:bodyPr anchorCtr="0" anchor="t" bIns="34275" lIns="68575" spcFirstLastPara="1" rIns="68575" wrap="square" tIns="34275">
            <a:normAutofit/>
          </a:bodyPr>
          <a:lstStyle>
            <a:lvl1pPr lvl="0" rtl="0" algn="ctr">
              <a:lnSpc>
                <a:spcPct val="90000"/>
              </a:lnSpc>
              <a:spcBef>
                <a:spcPts val="800"/>
              </a:spcBef>
              <a:spcAft>
                <a:spcPts val="0"/>
              </a:spcAft>
              <a:buClr>
                <a:schemeClr val="lt1"/>
              </a:buClr>
              <a:buSzPts val="1800"/>
              <a:buFont typeface="Calibri"/>
              <a:buNone/>
              <a:defRPr sz="1800">
                <a:solidFill>
                  <a:schemeClr val="lt1"/>
                </a:solidFill>
              </a:defRPr>
            </a:lvl1pPr>
            <a:lvl2pPr lvl="1" rtl="0" algn="ctr">
              <a:lnSpc>
                <a:spcPct val="90000"/>
              </a:lnSpc>
              <a:spcBef>
                <a:spcPts val="400"/>
              </a:spcBef>
              <a:spcAft>
                <a:spcPts val="0"/>
              </a:spcAft>
              <a:buClr>
                <a:schemeClr val="dk1"/>
              </a:buClr>
              <a:buSzPts val="1500"/>
              <a:buFont typeface="Calibri"/>
              <a:buNone/>
              <a:defRPr sz="1500"/>
            </a:lvl2pPr>
            <a:lvl3pPr lvl="2" rtl="0" algn="ctr">
              <a:lnSpc>
                <a:spcPct val="90000"/>
              </a:lnSpc>
              <a:spcBef>
                <a:spcPts val="400"/>
              </a:spcBef>
              <a:spcAft>
                <a:spcPts val="0"/>
              </a:spcAft>
              <a:buClr>
                <a:schemeClr val="dk1"/>
              </a:buClr>
              <a:buSzPts val="1400"/>
              <a:buFont typeface="Calibri"/>
              <a:buNone/>
              <a:defRPr sz="1400"/>
            </a:lvl3pPr>
            <a:lvl4pPr lvl="3" rtl="0" algn="ctr">
              <a:lnSpc>
                <a:spcPct val="90000"/>
              </a:lnSpc>
              <a:spcBef>
                <a:spcPts val="400"/>
              </a:spcBef>
              <a:spcAft>
                <a:spcPts val="0"/>
              </a:spcAft>
              <a:buClr>
                <a:schemeClr val="dk1"/>
              </a:buClr>
              <a:buSzPts val="1200"/>
              <a:buFont typeface="Calibri"/>
              <a:buNone/>
              <a:defRPr sz="1200"/>
            </a:lvl4pPr>
            <a:lvl5pPr lvl="4" rtl="0" algn="ctr">
              <a:lnSpc>
                <a:spcPct val="90000"/>
              </a:lnSpc>
              <a:spcBef>
                <a:spcPts val="400"/>
              </a:spcBef>
              <a:spcAft>
                <a:spcPts val="0"/>
              </a:spcAft>
              <a:buClr>
                <a:schemeClr val="dk1"/>
              </a:buClr>
              <a:buSzPts val="1200"/>
              <a:buFont typeface="Calibri"/>
              <a:buNone/>
              <a:defRPr sz="1200"/>
            </a:lvl5pPr>
            <a:lvl6pPr lvl="5" rtl="0" algn="ctr">
              <a:lnSpc>
                <a:spcPct val="90000"/>
              </a:lnSpc>
              <a:spcBef>
                <a:spcPts val="400"/>
              </a:spcBef>
              <a:spcAft>
                <a:spcPts val="0"/>
              </a:spcAft>
              <a:buClr>
                <a:schemeClr val="dk1"/>
              </a:buClr>
              <a:buSzPts val="1200"/>
              <a:buNone/>
              <a:defRPr sz="1200"/>
            </a:lvl6pPr>
            <a:lvl7pPr lvl="6" rtl="0" algn="ctr">
              <a:lnSpc>
                <a:spcPct val="90000"/>
              </a:lnSpc>
              <a:spcBef>
                <a:spcPts val="400"/>
              </a:spcBef>
              <a:spcAft>
                <a:spcPts val="0"/>
              </a:spcAft>
              <a:buClr>
                <a:schemeClr val="dk1"/>
              </a:buClr>
              <a:buSzPts val="1200"/>
              <a:buNone/>
              <a:defRPr sz="1200"/>
            </a:lvl7pPr>
            <a:lvl8pPr lvl="7" rtl="0" algn="ctr">
              <a:lnSpc>
                <a:spcPct val="90000"/>
              </a:lnSpc>
              <a:spcBef>
                <a:spcPts val="400"/>
              </a:spcBef>
              <a:spcAft>
                <a:spcPts val="0"/>
              </a:spcAft>
              <a:buClr>
                <a:schemeClr val="dk1"/>
              </a:buClr>
              <a:buSzPts val="1200"/>
              <a:buNone/>
              <a:defRPr sz="1200"/>
            </a:lvl8pPr>
            <a:lvl9pPr lvl="8" rtl="0" algn="ctr">
              <a:lnSpc>
                <a:spcPct val="90000"/>
              </a:lnSpc>
              <a:spcBef>
                <a:spcPts val="400"/>
              </a:spcBef>
              <a:spcAft>
                <a:spcPts val="0"/>
              </a:spcAft>
              <a:buClr>
                <a:schemeClr val="dk1"/>
              </a:buClr>
              <a:buSzPts val="1200"/>
              <a:buNone/>
              <a:defRPr sz="1200"/>
            </a:lvl9pPr>
          </a:lstStyle>
          <a:p/>
        </p:txBody>
      </p:sp>
      <p:sp>
        <p:nvSpPr>
          <p:cNvPr id="72" name="Google Shape;72;p17"/>
          <p:cNvSpPr txBox="1"/>
          <p:nvPr/>
        </p:nvSpPr>
        <p:spPr>
          <a:xfrm>
            <a:off x="4091444" y="3570057"/>
            <a:ext cx="2477400" cy="2730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rgbClr val="CCCCCC"/>
              </a:buClr>
              <a:buSzPts val="1400"/>
              <a:buFont typeface="Calibri"/>
              <a:buNone/>
            </a:pPr>
            <a:r>
              <a:rPr b="0" i="0" lang="en" sz="1400" u="none" cap="none" strike="noStrike">
                <a:solidFill>
                  <a:srgbClr val="CCCCCC"/>
                </a:solidFill>
                <a:latin typeface="Calibri"/>
                <a:ea typeface="Calibri"/>
                <a:cs typeface="Calibri"/>
                <a:sym typeface="Calibri"/>
              </a:rPr>
              <a:t>/company/fair-impact-eu-project</a:t>
            </a:r>
            <a:endParaRPr b="0" i="0" sz="1400" u="none" cap="none" strike="noStrike">
              <a:solidFill>
                <a:srgbClr val="CCCCCC"/>
              </a:solidFill>
              <a:latin typeface="Calibri"/>
              <a:ea typeface="Calibri"/>
              <a:cs typeface="Calibri"/>
              <a:sym typeface="Calibri"/>
            </a:endParaRPr>
          </a:p>
        </p:txBody>
      </p:sp>
      <p:sp>
        <p:nvSpPr>
          <p:cNvPr id="73" name="Google Shape;73;p17"/>
          <p:cNvSpPr txBox="1"/>
          <p:nvPr/>
        </p:nvSpPr>
        <p:spPr>
          <a:xfrm>
            <a:off x="2863617" y="3578318"/>
            <a:ext cx="1299900" cy="2730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rgbClr val="CCCCCC"/>
              </a:buClr>
              <a:buSzPts val="1400"/>
              <a:buFont typeface="Calibri"/>
              <a:buNone/>
            </a:pPr>
            <a:r>
              <a:rPr b="0" i="0" lang="en" sz="1400" u="none" cap="none" strike="noStrike">
                <a:solidFill>
                  <a:srgbClr val="CCCCCC"/>
                </a:solidFill>
                <a:latin typeface="Calibri"/>
                <a:ea typeface="Calibri"/>
                <a:cs typeface="Calibri"/>
                <a:sym typeface="Calibri"/>
              </a:rPr>
              <a:t>@fairimpact_eu</a:t>
            </a:r>
            <a:endParaRPr b="0" i="0" sz="11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rgbClr val="CCCCCC"/>
              </a:buClr>
              <a:buSzPts val="1400"/>
              <a:buFont typeface="Calibri"/>
              <a:buNone/>
            </a:pPr>
            <a:r>
              <a:t/>
            </a:r>
            <a:endParaRPr b="0" i="0" sz="1400" u="none" cap="none" strike="noStrike">
              <a:solidFill>
                <a:srgbClr val="CCCCCC"/>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Section title">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8"/>
          <p:cNvSpPr txBox="1"/>
          <p:nvPr>
            <p:ph type="title"/>
          </p:nvPr>
        </p:nvSpPr>
        <p:spPr>
          <a:xfrm>
            <a:off x="623888" y="1282303"/>
            <a:ext cx="7886700" cy="21396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rgbClr val="2D2C5A"/>
              </a:buClr>
              <a:buSzPts val="4500"/>
              <a:buFont typeface="Calibri"/>
              <a:buNone/>
              <a:defRPr sz="4500"/>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76" name="Google Shape;76;p18"/>
          <p:cNvSpPr txBox="1"/>
          <p:nvPr>
            <p:ph idx="1" type="body"/>
          </p:nvPr>
        </p:nvSpPr>
        <p:spPr>
          <a:xfrm>
            <a:off x="623888" y="3442097"/>
            <a:ext cx="7886700" cy="11253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888888"/>
              </a:buClr>
              <a:buSzPts val="1800"/>
              <a:buFont typeface="Calibri"/>
              <a:buNone/>
              <a:defRPr sz="1800">
                <a:solidFill>
                  <a:srgbClr val="888888"/>
                </a:solidFill>
              </a:defRPr>
            </a:lvl1pPr>
            <a:lvl2pPr indent="-228600" lvl="1" marL="914400" rtl="0" algn="l">
              <a:lnSpc>
                <a:spcPct val="90000"/>
              </a:lnSpc>
              <a:spcBef>
                <a:spcPts val="400"/>
              </a:spcBef>
              <a:spcAft>
                <a:spcPts val="0"/>
              </a:spcAft>
              <a:buClr>
                <a:srgbClr val="888888"/>
              </a:buClr>
              <a:buSzPts val="1500"/>
              <a:buFont typeface="Calibri"/>
              <a:buNone/>
              <a:defRPr sz="1500">
                <a:solidFill>
                  <a:srgbClr val="888888"/>
                </a:solidFill>
              </a:defRPr>
            </a:lvl2pPr>
            <a:lvl3pPr indent="-228600" lvl="2" marL="1371600" rtl="0" algn="l">
              <a:lnSpc>
                <a:spcPct val="90000"/>
              </a:lnSpc>
              <a:spcBef>
                <a:spcPts val="400"/>
              </a:spcBef>
              <a:spcAft>
                <a:spcPts val="0"/>
              </a:spcAft>
              <a:buClr>
                <a:srgbClr val="888888"/>
              </a:buClr>
              <a:buSzPts val="1400"/>
              <a:buFont typeface="Calibri"/>
              <a:buNone/>
              <a:defRPr sz="1400">
                <a:solidFill>
                  <a:srgbClr val="888888"/>
                </a:solidFill>
              </a:defRPr>
            </a:lvl3pPr>
            <a:lvl4pPr indent="-228600" lvl="3" marL="1828800" rtl="0" algn="l">
              <a:lnSpc>
                <a:spcPct val="90000"/>
              </a:lnSpc>
              <a:spcBef>
                <a:spcPts val="400"/>
              </a:spcBef>
              <a:spcAft>
                <a:spcPts val="0"/>
              </a:spcAft>
              <a:buClr>
                <a:srgbClr val="888888"/>
              </a:buClr>
              <a:buSzPts val="1200"/>
              <a:buFont typeface="Calibri"/>
              <a:buNone/>
              <a:defRPr sz="1200">
                <a:solidFill>
                  <a:srgbClr val="888888"/>
                </a:solidFill>
              </a:defRPr>
            </a:lvl4pPr>
            <a:lvl5pPr indent="-228600" lvl="4" marL="2286000" rtl="0" algn="l">
              <a:lnSpc>
                <a:spcPct val="90000"/>
              </a:lnSpc>
              <a:spcBef>
                <a:spcPts val="400"/>
              </a:spcBef>
              <a:spcAft>
                <a:spcPts val="0"/>
              </a:spcAft>
              <a:buClr>
                <a:srgbClr val="888888"/>
              </a:buClr>
              <a:buSzPts val="1200"/>
              <a:buFont typeface="Calibri"/>
              <a:buNone/>
              <a:defRPr sz="1200">
                <a:solidFill>
                  <a:srgbClr val="888888"/>
                </a:solidFill>
              </a:defRPr>
            </a:lvl5pPr>
            <a:lvl6pPr indent="-228600" lvl="5" marL="2743200" rtl="0" algn="l">
              <a:lnSpc>
                <a:spcPct val="90000"/>
              </a:lnSpc>
              <a:spcBef>
                <a:spcPts val="400"/>
              </a:spcBef>
              <a:spcAft>
                <a:spcPts val="0"/>
              </a:spcAft>
              <a:buClr>
                <a:srgbClr val="888888"/>
              </a:buClr>
              <a:buSzPts val="1200"/>
              <a:buNone/>
              <a:defRPr sz="1200">
                <a:solidFill>
                  <a:srgbClr val="888888"/>
                </a:solidFill>
              </a:defRPr>
            </a:lvl6pPr>
            <a:lvl7pPr indent="-228600" lvl="6" marL="3200400" rtl="0" algn="l">
              <a:lnSpc>
                <a:spcPct val="90000"/>
              </a:lnSpc>
              <a:spcBef>
                <a:spcPts val="400"/>
              </a:spcBef>
              <a:spcAft>
                <a:spcPts val="0"/>
              </a:spcAft>
              <a:buClr>
                <a:srgbClr val="888888"/>
              </a:buClr>
              <a:buSzPts val="1200"/>
              <a:buNone/>
              <a:defRPr sz="1200">
                <a:solidFill>
                  <a:srgbClr val="888888"/>
                </a:solidFill>
              </a:defRPr>
            </a:lvl7pPr>
            <a:lvl8pPr indent="-228600" lvl="7" marL="3657600" rtl="0" algn="l">
              <a:lnSpc>
                <a:spcPct val="90000"/>
              </a:lnSpc>
              <a:spcBef>
                <a:spcPts val="400"/>
              </a:spcBef>
              <a:spcAft>
                <a:spcPts val="0"/>
              </a:spcAft>
              <a:buClr>
                <a:srgbClr val="888888"/>
              </a:buClr>
              <a:buSzPts val="1200"/>
              <a:buNone/>
              <a:defRPr sz="1200">
                <a:solidFill>
                  <a:srgbClr val="888888"/>
                </a:solidFill>
              </a:defRPr>
            </a:lvl8pPr>
            <a:lvl9pPr indent="-228600" lvl="8" marL="4114800" rtl="0" algn="l">
              <a:lnSpc>
                <a:spcPct val="90000"/>
              </a:lnSpc>
              <a:spcBef>
                <a:spcPts val="400"/>
              </a:spcBef>
              <a:spcAft>
                <a:spcPts val="0"/>
              </a:spcAft>
              <a:buClr>
                <a:srgbClr val="888888"/>
              </a:buClr>
              <a:buSzPts val="1200"/>
              <a:buNone/>
              <a:defRPr sz="1200">
                <a:solidFill>
                  <a:srgbClr val="888888"/>
                </a:solidFill>
              </a:defRPr>
            </a:lvl9pPr>
          </a:lstStyle>
          <a:p/>
        </p:txBody>
      </p:sp>
      <p:sp>
        <p:nvSpPr>
          <p:cNvPr id="77" name="Google Shape;77;p18"/>
          <p:cNvSpPr txBox="1"/>
          <p:nvPr>
            <p:ph idx="2" type="body"/>
          </p:nvPr>
        </p:nvSpPr>
        <p:spPr>
          <a:xfrm>
            <a:off x="3811370"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ctr">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78" name="Google Shape;78;p18"/>
          <p:cNvSpPr txBox="1"/>
          <p:nvPr>
            <p:ph idx="3" type="body"/>
          </p:nvPr>
        </p:nvSpPr>
        <p:spPr>
          <a:xfrm>
            <a:off x="636849"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79" name="Google Shape;79;p18"/>
          <p:cNvSpPr txBox="1"/>
          <p:nvPr/>
        </p:nvSpPr>
        <p:spPr>
          <a:xfrm>
            <a:off x="7995506" y="4866413"/>
            <a:ext cx="516900" cy="208800"/>
          </a:xfrm>
          <a:prstGeom prst="rect">
            <a:avLst/>
          </a:prstGeom>
          <a:noFill/>
          <a:ln>
            <a:noFill/>
          </a:ln>
        </p:spPr>
        <p:txBody>
          <a:bodyPr anchorCtr="0" anchor="t" bIns="34275" lIns="68575" spcFirstLastPara="1" rIns="68575" wrap="square" tIns="34275">
            <a:noAutofit/>
          </a:bodyPr>
          <a:lstStyle/>
          <a:p>
            <a:pPr indent="0" lvl="0" marL="0" marR="0" rtl="0" algn="r">
              <a:lnSpc>
                <a:spcPct val="100000"/>
              </a:lnSpc>
              <a:spcBef>
                <a:spcPts val="0"/>
              </a:spcBef>
              <a:spcAft>
                <a:spcPts val="0"/>
              </a:spcAft>
              <a:buClr>
                <a:srgbClr val="000000"/>
              </a:buClr>
              <a:buSzPts val="1000"/>
              <a:buFont typeface="Arial"/>
              <a:buNone/>
            </a:pPr>
            <a:fld id="{00000000-1234-1234-1234-123412341234}" type="slidenum">
              <a:rPr b="0" i="0" lang="en" sz="1000" u="none" cap="none" strike="noStrike">
                <a:solidFill>
                  <a:srgbClr val="FFFFFF"/>
                </a:solidFill>
                <a:latin typeface="Calibri"/>
                <a:ea typeface="Calibri"/>
                <a:cs typeface="Calibri"/>
                <a:sym typeface="Calibri"/>
              </a:rPr>
              <a:t>‹#›</a:t>
            </a:fld>
            <a:endParaRPr b="0" i="0" sz="10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bg>
      <p:bgPr>
        <a:blipFill>
          <a:blip r:embed="rId2">
            <a:alphaModFix/>
          </a:blip>
          <a:stretch>
            <a:fillRect/>
          </a:stretch>
        </a:blipFill>
      </p:bgPr>
    </p:bg>
    <p:spTree>
      <p:nvGrpSpPr>
        <p:cNvPr id="80" name="Shape 80"/>
        <p:cNvGrpSpPr/>
        <p:nvPr/>
      </p:nvGrpSpPr>
      <p:grpSpPr>
        <a:xfrm>
          <a:off x="0" y="0"/>
          <a:ext cx="0" cy="0"/>
          <a:chOff x="0" y="0"/>
          <a:chExt cx="0" cy="0"/>
        </a:xfrm>
      </p:grpSpPr>
      <p:sp>
        <p:nvSpPr>
          <p:cNvPr id="81" name="Google Shape;81;p19"/>
          <p:cNvSpPr txBox="1"/>
          <p:nvPr>
            <p:ph idx="1" type="body"/>
          </p:nvPr>
        </p:nvSpPr>
        <p:spPr>
          <a:xfrm>
            <a:off x="3811370"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ctr">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2" name="Google Shape;82;p19"/>
          <p:cNvSpPr txBox="1"/>
          <p:nvPr>
            <p:ph idx="2" type="body"/>
          </p:nvPr>
        </p:nvSpPr>
        <p:spPr>
          <a:xfrm>
            <a:off x="636849"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3" name="Google Shape;83;p19"/>
          <p:cNvSpPr txBox="1"/>
          <p:nvPr/>
        </p:nvSpPr>
        <p:spPr>
          <a:xfrm>
            <a:off x="7995506" y="4866413"/>
            <a:ext cx="516900" cy="208800"/>
          </a:xfrm>
          <a:prstGeom prst="rect">
            <a:avLst/>
          </a:prstGeom>
          <a:noFill/>
          <a:ln>
            <a:noFill/>
          </a:ln>
        </p:spPr>
        <p:txBody>
          <a:bodyPr anchorCtr="0" anchor="t" bIns="34275" lIns="68575" spcFirstLastPara="1" rIns="68575" wrap="square" tIns="34275">
            <a:noAutofit/>
          </a:bodyPr>
          <a:lstStyle/>
          <a:p>
            <a:pPr indent="0" lvl="0" marL="0" marR="0" rtl="0" algn="r">
              <a:lnSpc>
                <a:spcPct val="100000"/>
              </a:lnSpc>
              <a:spcBef>
                <a:spcPts val="0"/>
              </a:spcBef>
              <a:spcAft>
                <a:spcPts val="0"/>
              </a:spcAft>
              <a:buClr>
                <a:srgbClr val="000000"/>
              </a:buClr>
              <a:buSzPts val="1000"/>
              <a:buFont typeface="Arial"/>
              <a:buNone/>
            </a:pPr>
            <a:fld id="{00000000-1234-1234-1234-123412341234}" type="slidenum">
              <a:rPr b="0" i="0" lang="en" sz="1000" u="none" cap="none" strike="noStrike">
                <a:solidFill>
                  <a:srgbClr val="FFFFFF"/>
                </a:solidFill>
                <a:latin typeface="Calibri"/>
                <a:ea typeface="Calibri"/>
                <a:cs typeface="Calibri"/>
                <a:sym typeface="Calibri"/>
              </a:rPr>
              <a:t>‹#›</a:t>
            </a:fld>
            <a:endParaRPr b="0" i="0" sz="10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_1">
    <p:bg>
      <p:bgPr>
        <a:blipFill>
          <a:blip r:embed="rId2">
            <a:alphaModFix/>
          </a:blip>
          <a:stretch>
            <a:fillRect/>
          </a:stretch>
        </a:blipFill>
      </p:bgPr>
    </p:bg>
    <p:spTree>
      <p:nvGrpSpPr>
        <p:cNvPr id="84" name="Shape 84"/>
        <p:cNvGrpSpPr/>
        <p:nvPr/>
      </p:nvGrpSpPr>
      <p:grpSpPr>
        <a:xfrm>
          <a:off x="0" y="0"/>
          <a:ext cx="0" cy="0"/>
          <a:chOff x="0" y="0"/>
          <a:chExt cx="0" cy="0"/>
        </a:xfrm>
      </p:grpSpPr>
      <p:sp>
        <p:nvSpPr>
          <p:cNvPr id="85" name="Google Shape;85;p20"/>
          <p:cNvSpPr txBox="1"/>
          <p:nvPr>
            <p:ph type="title"/>
          </p:nvPr>
        </p:nvSpPr>
        <p:spPr>
          <a:xfrm>
            <a:off x="2094470" y="510778"/>
            <a:ext cx="6505800" cy="5859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2D2C5A"/>
              </a:buClr>
              <a:buSzPts val="2400"/>
              <a:buFont typeface="Calibri"/>
              <a:buNone/>
              <a:defRPr b="1" sz="2400"/>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86" name="Google Shape;86;p20"/>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7" name="Google Shape;87;p20"/>
          <p:cNvSpPr txBox="1"/>
          <p:nvPr>
            <p:ph idx="2" type="body"/>
          </p:nvPr>
        </p:nvSpPr>
        <p:spPr>
          <a:xfrm>
            <a:off x="6373415"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r">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8" name="Google Shape;88;p20"/>
          <p:cNvSpPr txBox="1"/>
          <p:nvPr>
            <p:ph idx="3" type="body"/>
          </p:nvPr>
        </p:nvSpPr>
        <p:spPr>
          <a:xfrm>
            <a:off x="3811370"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ctr">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9" name="Google Shape;89;p20"/>
          <p:cNvSpPr txBox="1"/>
          <p:nvPr>
            <p:ph idx="4" type="body"/>
          </p:nvPr>
        </p:nvSpPr>
        <p:spPr>
          <a:xfrm>
            <a:off x="636849"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
  <p:cSld name="Title and content_2">
    <p:bg>
      <p:bgPr>
        <a:blipFill>
          <a:blip r:embed="rId2">
            <a:alphaModFix/>
          </a:blip>
          <a:stretch>
            <a:fillRect/>
          </a:stretch>
        </a:blipFill>
      </p:bgPr>
    </p:bg>
    <p:spTree>
      <p:nvGrpSpPr>
        <p:cNvPr id="90" name="Shape 90"/>
        <p:cNvGrpSpPr/>
        <p:nvPr/>
      </p:nvGrpSpPr>
      <p:grpSpPr>
        <a:xfrm>
          <a:off x="0" y="0"/>
          <a:ext cx="0" cy="0"/>
          <a:chOff x="0" y="0"/>
          <a:chExt cx="0" cy="0"/>
        </a:xfrm>
      </p:grpSpPr>
      <p:sp>
        <p:nvSpPr>
          <p:cNvPr id="91" name="Google Shape;91;p21"/>
          <p:cNvSpPr txBox="1"/>
          <p:nvPr>
            <p:ph type="title"/>
          </p:nvPr>
        </p:nvSpPr>
        <p:spPr>
          <a:xfrm>
            <a:off x="2094470" y="510778"/>
            <a:ext cx="6505800" cy="5859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2D2C5A"/>
              </a:buClr>
              <a:buSzPts val="2400"/>
              <a:buFont typeface="Calibri"/>
              <a:buNone/>
              <a:defRPr b="1" sz="2400"/>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92" name="Google Shape;92;p2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93" name="Google Shape;93;p21"/>
          <p:cNvSpPr txBox="1"/>
          <p:nvPr>
            <p:ph idx="2" type="body"/>
          </p:nvPr>
        </p:nvSpPr>
        <p:spPr>
          <a:xfrm>
            <a:off x="6373415"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r">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94" name="Google Shape;94;p21"/>
          <p:cNvSpPr txBox="1"/>
          <p:nvPr>
            <p:ph idx="3" type="body"/>
          </p:nvPr>
        </p:nvSpPr>
        <p:spPr>
          <a:xfrm>
            <a:off x="3811370"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ctr">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95" name="Google Shape;95;p21"/>
          <p:cNvSpPr txBox="1"/>
          <p:nvPr>
            <p:ph idx="4" type="body"/>
          </p:nvPr>
        </p:nvSpPr>
        <p:spPr>
          <a:xfrm>
            <a:off x="636849"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Big title">
    <p:spTree>
      <p:nvGrpSpPr>
        <p:cNvPr id="96" name="Shape 96"/>
        <p:cNvGrpSpPr/>
        <p:nvPr/>
      </p:nvGrpSpPr>
      <p:grpSpPr>
        <a:xfrm>
          <a:off x="0" y="0"/>
          <a:ext cx="0" cy="0"/>
          <a:chOff x="0" y="0"/>
          <a:chExt cx="0" cy="0"/>
        </a:xfrm>
      </p:grpSpPr>
      <p:sp>
        <p:nvSpPr>
          <p:cNvPr id="97" name="Google Shape;97;p22"/>
          <p:cNvSpPr txBox="1"/>
          <p:nvPr>
            <p:ph type="title"/>
          </p:nvPr>
        </p:nvSpPr>
        <p:spPr>
          <a:xfrm>
            <a:off x="623888" y="506774"/>
            <a:ext cx="7886700" cy="4479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rgbClr val="4470A7"/>
              </a:buClr>
              <a:buSzPts val="2700"/>
              <a:buFont typeface="Calibri"/>
              <a:buNone/>
              <a:defRPr sz="27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8" name="Google Shape;98;p22"/>
          <p:cNvSpPr txBox="1"/>
          <p:nvPr>
            <p:ph idx="10" type="dt"/>
          </p:nvPr>
        </p:nvSpPr>
        <p:spPr>
          <a:xfrm>
            <a:off x="8057072" y="4889065"/>
            <a:ext cx="1000500" cy="273900"/>
          </a:xfrm>
          <a:prstGeom prst="rect">
            <a:avLst/>
          </a:prstGeom>
          <a:noFill/>
          <a:ln>
            <a:noFill/>
          </a:ln>
        </p:spPr>
        <p:txBody>
          <a:bodyPr anchorCtr="0" anchor="ctr" bIns="34275" lIns="68575" spcFirstLastPara="1" rIns="68575" wrap="square" tIns="34275">
            <a:noAutofit/>
          </a:bodyPr>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9" name="Google Shape;99;p22"/>
          <p:cNvSpPr txBox="1"/>
          <p:nvPr>
            <p:ph idx="11" type="ftr"/>
          </p:nvPr>
        </p:nvSpPr>
        <p:spPr>
          <a:xfrm>
            <a:off x="855093" y="4894547"/>
            <a:ext cx="71070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0" name="Google Shape;100;p22"/>
          <p:cNvSpPr txBox="1"/>
          <p:nvPr>
            <p:ph idx="12" type="sldNum"/>
          </p:nvPr>
        </p:nvSpPr>
        <p:spPr>
          <a:xfrm>
            <a:off x="22647" y="4894547"/>
            <a:ext cx="736500" cy="273900"/>
          </a:xfrm>
          <a:prstGeom prst="rect">
            <a:avLst/>
          </a:prstGeom>
          <a:noFill/>
          <a:ln>
            <a:noFill/>
          </a:ln>
        </p:spPr>
        <p:txBody>
          <a:bodyPr anchorCtr="0" anchor="ctr" bIns="34275" lIns="68575" spcFirstLastPara="1" rIns="68575" wrap="square" tIns="34275">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fld id="{00000000-1234-1234-1234-123412341234}" type="slidenum">
              <a:rPr lang="en"/>
              <a:t>‹#›</a:t>
            </a:fld>
            <a:endParaRPr/>
          </a:p>
        </p:txBody>
      </p:sp>
      <p:sp>
        <p:nvSpPr>
          <p:cNvPr id="101" name="Google Shape;101;p22"/>
          <p:cNvSpPr txBox="1"/>
          <p:nvPr>
            <p:ph idx="1" type="body"/>
          </p:nvPr>
        </p:nvSpPr>
        <p:spPr>
          <a:xfrm>
            <a:off x="628650" y="1069041"/>
            <a:ext cx="7886700" cy="35637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chemeClr val="dk1"/>
              </a:buClr>
              <a:buSzPts val="2100"/>
              <a:buFont typeface="Calibri"/>
              <a:buChar char="•"/>
              <a:defRPr/>
            </a:lvl1pPr>
            <a:lvl2pPr indent="-342900" lvl="1" marL="914400" rtl="0" algn="l">
              <a:lnSpc>
                <a:spcPct val="90000"/>
              </a:lnSpc>
              <a:spcBef>
                <a:spcPts val="400"/>
              </a:spcBef>
              <a:spcAft>
                <a:spcPts val="0"/>
              </a:spcAft>
              <a:buClr>
                <a:schemeClr val="dk1"/>
              </a:buClr>
              <a:buSzPts val="1800"/>
              <a:buFont typeface="Calibri"/>
              <a:buChar char="•"/>
              <a:defRPr/>
            </a:lvl2pPr>
            <a:lvl3pPr indent="-323850" lvl="2" marL="1371600" rtl="0" algn="l">
              <a:lnSpc>
                <a:spcPct val="90000"/>
              </a:lnSpc>
              <a:spcBef>
                <a:spcPts val="400"/>
              </a:spcBef>
              <a:spcAft>
                <a:spcPts val="0"/>
              </a:spcAft>
              <a:buClr>
                <a:schemeClr val="dk1"/>
              </a:buClr>
              <a:buSzPts val="1500"/>
              <a:buFont typeface="Calibri"/>
              <a:buChar char="•"/>
              <a:defRPr/>
            </a:lvl3pPr>
            <a:lvl4pPr indent="-317500" lvl="3" marL="1828800" rtl="0" algn="l">
              <a:lnSpc>
                <a:spcPct val="90000"/>
              </a:lnSpc>
              <a:spcBef>
                <a:spcPts val="400"/>
              </a:spcBef>
              <a:spcAft>
                <a:spcPts val="0"/>
              </a:spcAft>
              <a:buClr>
                <a:schemeClr val="dk1"/>
              </a:buClr>
              <a:buSzPts val="1400"/>
              <a:buFont typeface="Calibri"/>
              <a:buChar char="•"/>
              <a:defRPr/>
            </a:lvl4pPr>
            <a:lvl5pPr indent="-317500" lvl="4" marL="2286000" rtl="0" algn="l">
              <a:lnSpc>
                <a:spcPct val="90000"/>
              </a:lnSpc>
              <a:spcBef>
                <a:spcPts val="400"/>
              </a:spcBef>
              <a:spcAft>
                <a:spcPts val="0"/>
              </a:spcAft>
              <a:buClr>
                <a:schemeClr val="dk1"/>
              </a:buClr>
              <a:buSzPts val="1400"/>
              <a:buFont typeface="Calibri"/>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uota" type="blank">
  <p:cSld name="BLANK">
    <p:spTree>
      <p:nvGrpSpPr>
        <p:cNvPr id="102" name="Shape 102"/>
        <p:cNvGrpSpPr/>
        <p:nvPr/>
      </p:nvGrpSpPr>
      <p:grpSpPr>
        <a:xfrm>
          <a:off x="0" y="0"/>
          <a:ext cx="0" cy="0"/>
          <a:chOff x="0" y="0"/>
          <a:chExt cx="0" cy="0"/>
        </a:xfrm>
      </p:grpSpPr>
      <p:sp>
        <p:nvSpPr>
          <p:cNvPr id="103" name="Google Shape;103;p23"/>
          <p:cNvSpPr txBox="1"/>
          <p:nvPr>
            <p:ph idx="10" type="dt"/>
          </p:nvPr>
        </p:nvSpPr>
        <p:spPr>
          <a:xfrm>
            <a:off x="8057072" y="4889065"/>
            <a:ext cx="1000500" cy="273900"/>
          </a:xfrm>
          <a:prstGeom prst="rect">
            <a:avLst/>
          </a:prstGeom>
          <a:noFill/>
          <a:ln>
            <a:noFill/>
          </a:ln>
        </p:spPr>
        <p:txBody>
          <a:bodyPr anchorCtr="0" anchor="ctr" bIns="34275" lIns="68575" spcFirstLastPara="1" rIns="68575" wrap="square" tIns="34275">
            <a:noAutofit/>
          </a:bodyPr>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4" name="Google Shape;104;p23"/>
          <p:cNvSpPr txBox="1"/>
          <p:nvPr>
            <p:ph idx="11" type="ftr"/>
          </p:nvPr>
        </p:nvSpPr>
        <p:spPr>
          <a:xfrm>
            <a:off x="855093" y="4894547"/>
            <a:ext cx="71070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5" name="Google Shape;105;p23"/>
          <p:cNvSpPr txBox="1"/>
          <p:nvPr>
            <p:ph idx="12" type="sldNum"/>
          </p:nvPr>
        </p:nvSpPr>
        <p:spPr>
          <a:xfrm>
            <a:off x="22647" y="4894547"/>
            <a:ext cx="736500" cy="273900"/>
          </a:xfrm>
          <a:prstGeom prst="rect">
            <a:avLst/>
          </a:prstGeom>
          <a:noFill/>
          <a:ln>
            <a:noFill/>
          </a:ln>
        </p:spPr>
        <p:txBody>
          <a:bodyPr anchorCtr="0" anchor="ctr" bIns="34275" lIns="68575" spcFirstLastPara="1" rIns="68575" wrap="square" tIns="34275">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3">
  <p:cSld name="Title and content_3">
    <p:bg>
      <p:bgPr>
        <a:blipFill>
          <a:blip r:embed="rId2">
            <a:alphaModFix/>
          </a:blip>
          <a:stretch>
            <a:fillRect/>
          </a:stretch>
        </a:blipFill>
      </p:bgPr>
    </p:bg>
    <p:spTree>
      <p:nvGrpSpPr>
        <p:cNvPr id="106" name="Shape 106"/>
        <p:cNvGrpSpPr/>
        <p:nvPr/>
      </p:nvGrpSpPr>
      <p:grpSpPr>
        <a:xfrm>
          <a:off x="0" y="0"/>
          <a:ext cx="0" cy="0"/>
          <a:chOff x="0" y="0"/>
          <a:chExt cx="0" cy="0"/>
        </a:xfrm>
      </p:grpSpPr>
      <p:sp>
        <p:nvSpPr>
          <p:cNvPr id="107" name="Google Shape;107;p24"/>
          <p:cNvSpPr txBox="1"/>
          <p:nvPr>
            <p:ph type="title"/>
          </p:nvPr>
        </p:nvSpPr>
        <p:spPr>
          <a:xfrm>
            <a:off x="2094470" y="510778"/>
            <a:ext cx="6505800" cy="5859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2D2C5A"/>
              </a:buClr>
              <a:buSzPts val="2400"/>
              <a:buFont typeface="Calibri"/>
              <a:buNone/>
              <a:defRPr b="1"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8" name="Google Shape;108;p24"/>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09" name="Google Shape;109;p24"/>
          <p:cNvSpPr txBox="1"/>
          <p:nvPr>
            <p:ph idx="2" type="body"/>
          </p:nvPr>
        </p:nvSpPr>
        <p:spPr>
          <a:xfrm>
            <a:off x="6373415"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r">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10" name="Google Shape;110;p24"/>
          <p:cNvSpPr txBox="1"/>
          <p:nvPr>
            <p:ph idx="3" type="body"/>
          </p:nvPr>
        </p:nvSpPr>
        <p:spPr>
          <a:xfrm>
            <a:off x="3811370"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ctr">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11" name="Google Shape;111;p24"/>
          <p:cNvSpPr txBox="1"/>
          <p:nvPr>
            <p:ph idx="4" type="body"/>
          </p:nvPr>
        </p:nvSpPr>
        <p:spPr>
          <a:xfrm>
            <a:off x="636849" y="4901734"/>
            <a:ext cx="2142000" cy="2088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2.xml"/><Relationship Id="rId12" Type="http://schemas.openxmlformats.org/officeDocument/2006/relationships/slideLayout" Target="../slideLayouts/slideLayout22.xml"/><Relationship Id="rId1" Type="http://schemas.openxmlformats.org/officeDocument/2006/relationships/image" Target="../media/image9.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1872049" y="606287"/>
            <a:ext cx="6643200" cy="545400"/>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rgbClr val="2D2C5A"/>
              </a:buClr>
              <a:buSzPts val="3000"/>
              <a:buFont typeface="Calibri"/>
              <a:buNone/>
              <a:defRPr b="0" i="0" sz="3000" u="none" cap="none" strike="noStrike">
                <a:solidFill>
                  <a:srgbClr val="2D2C5A"/>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Calibri"/>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Calibri"/>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Calibri"/>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Calibri"/>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Calibri"/>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869206"/>
            <a:ext cx="2057400" cy="273900"/>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9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850220"/>
            <a:ext cx="3086100" cy="273900"/>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Clr>
                <a:srgbClr val="000000"/>
              </a:buClr>
              <a:buSzPts val="1100"/>
              <a:buFont typeface="Arial"/>
              <a:buNone/>
              <a:defRPr b="0" i="0" sz="9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869206"/>
            <a:ext cx="2057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hyperlink" Target="https://doi.org/10.5281/zenodo.8199104" TargetMode="Externa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30.jpg"/><Relationship Id="rId4" Type="http://schemas.openxmlformats.org/officeDocument/2006/relationships/hyperlink" Target="mailto:morane@softwareheritage.org" TargetMode="External"/><Relationship Id="rId5" Type="http://schemas.openxmlformats.org/officeDocument/2006/relationships/hyperlink" Target="https://www.softwareheritage.org/newslette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 Id="rId3" Type="http://schemas.openxmlformats.org/officeDocument/2006/relationships/hyperlink" Target="https://doi.org/10.5281/zenodo.5504016" TargetMode="Externa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2.png"/><Relationship Id="rId7" Type="http://schemas.openxmlformats.org/officeDocument/2006/relationships/image" Target="../media/image3.png"/><Relationship Id="rId8" Type="http://schemas.openxmlformats.org/officeDocument/2006/relationships/image" Target="../media/image17.png"/></Relationships>
</file>

<file path=ppt/slides/_rels/slide5.xml.rels><?xml version="1.0" encoding="UTF-8" standalone="yes"?><Relationships xmlns="http://schemas.openxmlformats.org/package/2006/relationships"><Relationship Id="rId10" Type="http://schemas.openxmlformats.org/officeDocument/2006/relationships/image" Target="../media/image29.png"/><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22.png"/><Relationship Id="rId4" Type="http://schemas.openxmlformats.org/officeDocument/2006/relationships/image" Target="../media/image6.png"/><Relationship Id="rId9" Type="http://schemas.openxmlformats.org/officeDocument/2006/relationships/hyperlink" Target="https://doi.org/10.1016/j.patter.2021.100222" TargetMode="External"/><Relationship Id="rId5" Type="http://schemas.openxmlformats.org/officeDocument/2006/relationships/image" Target="../media/image5.png"/><Relationship Id="rId6" Type="http://schemas.openxmlformats.org/officeDocument/2006/relationships/image" Target="../media/image12.png"/><Relationship Id="rId7" Type="http://schemas.openxmlformats.org/officeDocument/2006/relationships/image" Target="../media/image21.png"/><Relationship Id="rId8"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28.png"/><Relationship Id="rId4" Type="http://schemas.openxmlformats.org/officeDocument/2006/relationships/hyperlink" Target="https://data.europa.eu/doi/10.2777/28598" TargetMode="External"/><Relationship Id="rId5" Type="http://schemas.openxmlformats.org/officeDocument/2006/relationships/hyperlink" Target="https://youtu.be/dc1fbSStYBw"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3.png"/><Relationship Id="rId4" Type="http://schemas.openxmlformats.org/officeDocument/2006/relationships/hyperlink" Target="https://en.wikipedia.org/wiki/File:Pathways-discovery-free.pdf" TargetMode="External"/><Relationship Id="rId5" Type="http://schemas.openxmlformats.org/officeDocument/2006/relationships/hyperlink" Target="https://en.wikipedia.org/wiki/File:Pathways-discovery-free.pdf"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24.png"/><Relationship Id="rId4" Type="http://schemas.openxmlformats.org/officeDocument/2006/relationships/hyperlink" Target="https://www.softwareheritage.org/save-and-reference-research-softwar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5" name="Shape 115"/>
        <p:cNvGrpSpPr/>
        <p:nvPr/>
      </p:nvGrpSpPr>
      <p:grpSpPr>
        <a:xfrm>
          <a:off x="0" y="0"/>
          <a:ext cx="0" cy="0"/>
          <a:chOff x="0" y="0"/>
          <a:chExt cx="0" cy="0"/>
        </a:xfrm>
      </p:grpSpPr>
      <p:sp>
        <p:nvSpPr>
          <p:cNvPr id="116" name="Google Shape;116;p25"/>
          <p:cNvSpPr txBox="1"/>
          <p:nvPr>
            <p:ph type="ctrTitle"/>
          </p:nvPr>
        </p:nvSpPr>
        <p:spPr>
          <a:xfrm>
            <a:off x="4601625" y="1387550"/>
            <a:ext cx="4430400" cy="1790700"/>
          </a:xfrm>
          <a:prstGeom prst="rect">
            <a:avLst/>
          </a:prstGeom>
          <a:noFill/>
          <a:ln>
            <a:noFill/>
          </a:ln>
        </p:spPr>
        <p:txBody>
          <a:bodyPr anchorCtr="0" anchor="b" bIns="34275" lIns="68575" spcFirstLastPara="1" rIns="68575" wrap="square" tIns="34275">
            <a:noAutofit/>
          </a:bodyPr>
          <a:lstStyle/>
          <a:p>
            <a:pPr indent="0" lvl="0" marL="0" rtl="0" algn="ctr">
              <a:lnSpc>
                <a:spcPct val="115000"/>
              </a:lnSpc>
              <a:spcBef>
                <a:spcPts val="0"/>
              </a:spcBef>
              <a:spcAft>
                <a:spcPts val="0"/>
              </a:spcAft>
              <a:buSzPts val="3000"/>
              <a:buNone/>
            </a:pPr>
            <a:r>
              <a:rPr b="1" lang="en" sz="2400">
                <a:solidFill>
                  <a:srgbClr val="0B0849"/>
                </a:solidFill>
                <a:highlight>
                  <a:srgbClr val="FFFFFF"/>
                </a:highlight>
                <a:latin typeface="Montserrat"/>
                <a:ea typeface="Montserrat"/>
                <a:cs typeface="Montserrat"/>
                <a:sym typeface="Montserrat"/>
              </a:rPr>
              <a:t>Research Software MetaData (RSMD) guidelines</a:t>
            </a:r>
            <a:endParaRPr b="1" sz="2400">
              <a:solidFill>
                <a:srgbClr val="0B0849"/>
              </a:solidFill>
              <a:highlight>
                <a:srgbClr val="FFFFFF"/>
              </a:highlight>
              <a:latin typeface="Montserrat"/>
              <a:ea typeface="Montserrat"/>
              <a:cs typeface="Montserrat"/>
              <a:sym typeface="Montserrat"/>
            </a:endParaRPr>
          </a:p>
          <a:p>
            <a:pPr indent="0" lvl="0" marL="0" rtl="0" algn="ctr">
              <a:lnSpc>
                <a:spcPct val="115000"/>
              </a:lnSpc>
              <a:spcBef>
                <a:spcPts val="0"/>
              </a:spcBef>
              <a:spcAft>
                <a:spcPts val="0"/>
              </a:spcAft>
              <a:buSzPts val="3000"/>
              <a:buNone/>
            </a:pPr>
            <a:r>
              <a:t/>
            </a:r>
            <a:endParaRPr b="1" sz="2400">
              <a:solidFill>
                <a:srgbClr val="0B0849"/>
              </a:solidFill>
              <a:highlight>
                <a:srgbClr val="FFFFFF"/>
              </a:highlight>
              <a:latin typeface="Montserrat"/>
              <a:ea typeface="Montserrat"/>
              <a:cs typeface="Montserrat"/>
              <a:sym typeface="Montserrat"/>
            </a:endParaRPr>
          </a:p>
        </p:txBody>
      </p:sp>
      <p:sp>
        <p:nvSpPr>
          <p:cNvPr id="117" name="Google Shape;117;p25"/>
          <p:cNvSpPr txBox="1"/>
          <p:nvPr>
            <p:ph idx="1" type="subTitle"/>
          </p:nvPr>
        </p:nvSpPr>
        <p:spPr>
          <a:xfrm>
            <a:off x="5285613" y="3362805"/>
            <a:ext cx="3746400" cy="919500"/>
          </a:xfrm>
          <a:prstGeom prst="rect">
            <a:avLst/>
          </a:prstGeom>
          <a:noFill/>
          <a:ln>
            <a:noFill/>
          </a:ln>
        </p:spPr>
        <p:txBody>
          <a:bodyPr anchorCtr="0" anchor="t" bIns="34275" lIns="68575" spcFirstLastPara="1" rIns="68575" wrap="square" tIns="34275">
            <a:normAutofit/>
          </a:bodyPr>
          <a:lstStyle/>
          <a:p>
            <a:pPr indent="0" lvl="0" marL="0" rtl="0" algn="r">
              <a:lnSpc>
                <a:spcPct val="90000"/>
              </a:lnSpc>
              <a:spcBef>
                <a:spcPts val="0"/>
              </a:spcBef>
              <a:spcAft>
                <a:spcPts val="0"/>
              </a:spcAft>
              <a:buClr>
                <a:srgbClr val="6C707C"/>
              </a:buClr>
              <a:buSzPts val="1800"/>
              <a:buFont typeface="Calibri"/>
              <a:buNone/>
            </a:pPr>
            <a:r>
              <a:rPr b="1" lang="en"/>
              <a:t>Morane Gruenpeter</a:t>
            </a:r>
            <a:endParaRPr/>
          </a:p>
          <a:p>
            <a:pPr indent="0" lvl="0" marL="0" rtl="0" algn="r">
              <a:lnSpc>
                <a:spcPct val="90000"/>
              </a:lnSpc>
              <a:spcBef>
                <a:spcPts val="0"/>
              </a:spcBef>
              <a:spcAft>
                <a:spcPts val="0"/>
              </a:spcAft>
              <a:buClr>
                <a:srgbClr val="6C707C"/>
              </a:buClr>
              <a:buSzPts val="1800"/>
              <a:buFont typeface="Calibri"/>
              <a:buNone/>
            </a:pPr>
            <a:r>
              <a:rPr lang="en"/>
              <a:t>Software Heritage</a:t>
            </a:r>
            <a:endParaRPr/>
          </a:p>
          <a:p>
            <a:pPr indent="0" lvl="0" marL="0" rtl="0" algn="r">
              <a:lnSpc>
                <a:spcPct val="90000"/>
              </a:lnSpc>
              <a:spcBef>
                <a:spcPts val="0"/>
              </a:spcBef>
              <a:spcAft>
                <a:spcPts val="0"/>
              </a:spcAft>
              <a:buClr>
                <a:srgbClr val="6C707C"/>
              </a:buClr>
              <a:buSzPts val="1800"/>
              <a:buFont typeface="Calibri"/>
              <a:buNone/>
            </a:pPr>
            <a:r>
              <a:rPr lang="en"/>
              <a:t>Inria, France</a:t>
            </a:r>
            <a:endParaRPr/>
          </a:p>
        </p:txBody>
      </p:sp>
      <p:pic>
        <p:nvPicPr>
          <p:cNvPr id="118" name="Google Shape;118;p25"/>
          <p:cNvPicPr preferRelativeResize="0"/>
          <p:nvPr/>
        </p:nvPicPr>
        <p:blipFill>
          <a:blip r:embed="rId4">
            <a:alphaModFix/>
          </a:blip>
          <a:stretch>
            <a:fillRect/>
          </a:stretch>
        </p:blipFill>
        <p:spPr>
          <a:xfrm>
            <a:off x="4958350" y="4466850"/>
            <a:ext cx="4073675" cy="531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4"/>
          <p:cNvSpPr txBox="1"/>
          <p:nvPr/>
        </p:nvSpPr>
        <p:spPr>
          <a:xfrm>
            <a:off x="321550" y="542675"/>
            <a:ext cx="8441400" cy="9942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None/>
            </a:pPr>
            <a:r>
              <a:rPr b="1" lang="en" sz="2500">
                <a:solidFill>
                  <a:srgbClr val="4470A7"/>
                </a:solidFill>
                <a:latin typeface="Calibri"/>
                <a:ea typeface="Calibri"/>
                <a:cs typeface="Calibri"/>
                <a:sym typeface="Calibri"/>
              </a:rPr>
              <a:t>Each aspect has a high-level objective with a series of practical recommendations</a:t>
            </a:r>
            <a:endParaRPr b="1" sz="2500">
              <a:solidFill>
                <a:srgbClr val="4470A7"/>
              </a:solidFill>
              <a:latin typeface="Calibri"/>
              <a:ea typeface="Calibri"/>
              <a:cs typeface="Calibri"/>
              <a:sym typeface="Calibri"/>
            </a:endParaRPr>
          </a:p>
        </p:txBody>
      </p:sp>
      <p:sp>
        <p:nvSpPr>
          <p:cNvPr id="258" name="Google Shape;258;p34"/>
          <p:cNvSpPr/>
          <p:nvPr/>
        </p:nvSpPr>
        <p:spPr>
          <a:xfrm>
            <a:off x="76200" y="2071200"/>
            <a:ext cx="2078700" cy="788700"/>
          </a:xfrm>
          <a:prstGeom prst="wedgeRoundRectCallout">
            <a:avLst>
              <a:gd fmla="val 62583" name="adj1"/>
              <a:gd fmla="val -49899" name="adj2"/>
              <a:gd fmla="val 0" name="adj3"/>
            </a:avLst>
          </a:prstGeom>
          <a:solidFill>
            <a:srgbClr val="ED7D31"/>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0" i="0" lang="en" sz="1600" u="none" cap="none" strike="noStrike">
                <a:solidFill>
                  <a:srgbClr val="FFFFFF"/>
                </a:solidFill>
                <a:latin typeface="Calibri"/>
                <a:ea typeface="Calibri"/>
                <a:cs typeface="Calibri"/>
                <a:sym typeface="Calibri"/>
              </a:rPr>
              <a:t>High-level objective</a:t>
            </a:r>
            <a:endParaRPr b="1" i="0" sz="1600" u="none" cap="none" strike="noStrike">
              <a:solidFill>
                <a:srgbClr val="FFFFFF"/>
              </a:solidFill>
              <a:latin typeface="Calibri"/>
              <a:ea typeface="Calibri"/>
              <a:cs typeface="Calibri"/>
              <a:sym typeface="Calibri"/>
            </a:endParaRPr>
          </a:p>
        </p:txBody>
      </p:sp>
      <p:sp>
        <p:nvSpPr>
          <p:cNvPr id="259" name="Google Shape;259;p34"/>
          <p:cNvSpPr/>
          <p:nvPr/>
        </p:nvSpPr>
        <p:spPr>
          <a:xfrm>
            <a:off x="355600" y="3584250"/>
            <a:ext cx="1799100" cy="1027200"/>
          </a:xfrm>
          <a:prstGeom prst="wedgeRoundRectCallout">
            <a:avLst>
              <a:gd fmla="val 59508" name="adj1"/>
              <a:gd fmla="val -83881" name="adj2"/>
              <a:gd fmla="val 0" name="adj3"/>
            </a:avLst>
          </a:prstGeom>
          <a:solidFill>
            <a:srgbClr val="ED7D31"/>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0" i="0" lang="en" sz="1600" u="none" cap="none" strike="noStrike">
                <a:solidFill>
                  <a:srgbClr val="FFFFFF"/>
                </a:solidFill>
                <a:latin typeface="Calibri"/>
                <a:ea typeface="Calibri"/>
                <a:cs typeface="Calibri"/>
                <a:sym typeface="Calibri"/>
              </a:rPr>
              <a:t>Actionable, detailed recommendations</a:t>
            </a:r>
            <a:endParaRPr b="1" i="0" sz="1600" u="none" cap="none" strike="noStrike">
              <a:solidFill>
                <a:srgbClr val="FFFFFF"/>
              </a:solidFill>
              <a:latin typeface="Calibri"/>
              <a:ea typeface="Calibri"/>
              <a:cs typeface="Calibri"/>
              <a:sym typeface="Calibri"/>
            </a:endParaRPr>
          </a:p>
        </p:txBody>
      </p:sp>
      <p:pic>
        <p:nvPicPr>
          <p:cNvPr id="260" name="Google Shape;260;p34"/>
          <p:cNvPicPr preferRelativeResize="0"/>
          <p:nvPr/>
        </p:nvPicPr>
        <p:blipFill rotWithShape="1">
          <a:blip r:embed="rId3">
            <a:alphaModFix/>
          </a:blip>
          <a:srcRect b="18019" l="0" r="0" t="0"/>
          <a:stretch/>
        </p:blipFill>
        <p:spPr>
          <a:xfrm>
            <a:off x="2493000" y="1355150"/>
            <a:ext cx="5505800" cy="3408700"/>
          </a:xfrm>
          <a:prstGeom prst="rect">
            <a:avLst/>
          </a:prstGeom>
          <a:noFill/>
          <a:ln>
            <a:noFill/>
          </a:ln>
        </p:spPr>
      </p:pic>
      <p:sp>
        <p:nvSpPr>
          <p:cNvPr id="261" name="Google Shape;261;p34"/>
          <p:cNvSpPr txBox="1"/>
          <p:nvPr/>
        </p:nvSpPr>
        <p:spPr>
          <a:xfrm>
            <a:off x="-203325" y="48394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Font typeface="Arial"/>
              <a:buNone/>
            </a:pPr>
            <a:r>
              <a:rPr lang="en" sz="1200">
                <a:solidFill>
                  <a:schemeClr val="lt1"/>
                </a:solidFill>
                <a:latin typeface="Calibri"/>
                <a:ea typeface="Calibri"/>
                <a:cs typeface="Calibri"/>
                <a:sym typeface="Calibri"/>
              </a:rPr>
              <a:t>Morane Gruenpeter | IDCC24 | CC-BY - SA | 19/02/2024</a:t>
            </a:r>
            <a:endParaRPr sz="1100">
              <a:solidFill>
                <a:schemeClr val="lt1"/>
              </a:solidFill>
            </a:endParaRPr>
          </a:p>
          <a:p>
            <a:pPr indent="0" lvl="0" marL="0" marR="0" rtl="0" algn="ctr">
              <a:spcBef>
                <a:spcPts val="0"/>
              </a:spcBef>
              <a:spcAft>
                <a:spcPts val="0"/>
              </a:spcAft>
              <a:buNone/>
            </a:pPr>
            <a:r>
              <a:t/>
            </a:r>
            <a:endParaRPr sz="1200">
              <a:solidFill>
                <a:schemeClr val="lt1"/>
              </a:solidFill>
              <a:latin typeface="Calibri"/>
              <a:ea typeface="Calibri"/>
              <a:cs typeface="Calibri"/>
              <a:sym typeface="Calibri"/>
            </a:endParaRPr>
          </a:p>
        </p:txBody>
      </p:sp>
      <p:sp>
        <p:nvSpPr>
          <p:cNvPr id="262" name="Google Shape;262;p34"/>
          <p:cNvSpPr txBox="1"/>
          <p:nvPr/>
        </p:nvSpPr>
        <p:spPr>
          <a:xfrm>
            <a:off x="3820175" y="148175"/>
            <a:ext cx="5337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1500"/>
              </a:spcAft>
              <a:buNone/>
            </a:pPr>
            <a:r>
              <a:t/>
            </a:r>
            <a:endParaRPr b="1" sz="1300">
              <a:solidFill>
                <a:srgbClr val="073763"/>
              </a:solidFill>
              <a:latin typeface="Montserrat"/>
              <a:ea typeface="Montserrat"/>
              <a:cs typeface="Montserrat"/>
              <a:sym typeface="Montserrat"/>
            </a:endParaRPr>
          </a:p>
        </p:txBody>
      </p:sp>
      <p:sp>
        <p:nvSpPr>
          <p:cNvPr id="263" name="Google Shape;263;p34"/>
          <p:cNvSpPr/>
          <p:nvPr/>
        </p:nvSpPr>
        <p:spPr>
          <a:xfrm>
            <a:off x="7998800" y="3673150"/>
            <a:ext cx="1060800" cy="704700"/>
          </a:xfrm>
          <a:prstGeom prst="wedgeRoundRectCallout">
            <a:avLst>
              <a:gd fmla="val -40215" name="adj1"/>
              <a:gd fmla="val -94189" name="adj2"/>
              <a:gd fmla="val 0" name="adj3"/>
            </a:avLst>
          </a:prstGeom>
          <a:solidFill>
            <a:srgbClr val="ED7D31"/>
          </a:solidFill>
          <a:ln cap="flat" cmpd="sng" w="9525">
            <a:solidFill>
              <a:srgbClr val="44546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600">
                <a:solidFill>
                  <a:srgbClr val="FFFFFF"/>
                </a:solidFill>
                <a:latin typeface="Calibri"/>
                <a:ea typeface="Calibri"/>
                <a:cs typeface="Calibri"/>
                <a:sym typeface="Calibri"/>
              </a:rPr>
              <a:t>Priority</a:t>
            </a:r>
            <a:endParaRPr b="1" i="0" sz="1600" u="none" cap="none" strike="noStrike">
              <a:solidFill>
                <a:srgbClr val="FFFFFF"/>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5"/>
          <p:cNvSpPr txBox="1"/>
          <p:nvPr>
            <p:ph idx="1" type="body"/>
          </p:nvPr>
        </p:nvSpPr>
        <p:spPr>
          <a:xfrm>
            <a:off x="3811370" y="4901734"/>
            <a:ext cx="2142000" cy="208800"/>
          </a:xfrm>
          <a:prstGeom prst="rect">
            <a:avLst/>
          </a:prstGeom>
        </p:spPr>
        <p:txBody>
          <a:bodyPr anchorCtr="0" anchor="t" bIns="34275" lIns="68575" spcFirstLastPara="1" rIns="68575" wrap="square" tIns="34275">
            <a:normAutofit/>
          </a:bodyPr>
          <a:lstStyle/>
          <a:p>
            <a:pPr indent="0" lvl="0" marL="0" rtl="0" algn="ctr">
              <a:spcBef>
                <a:spcPts val="800"/>
              </a:spcBef>
              <a:spcAft>
                <a:spcPts val="0"/>
              </a:spcAft>
              <a:buNone/>
            </a:pPr>
            <a:r>
              <a:t/>
            </a:r>
            <a:endParaRPr/>
          </a:p>
        </p:txBody>
      </p:sp>
      <p:sp>
        <p:nvSpPr>
          <p:cNvPr id="269" name="Google Shape;269;p35"/>
          <p:cNvSpPr txBox="1"/>
          <p:nvPr>
            <p:ph idx="2" type="body"/>
          </p:nvPr>
        </p:nvSpPr>
        <p:spPr>
          <a:xfrm>
            <a:off x="636849" y="4901734"/>
            <a:ext cx="2142000" cy="2088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p:txBody>
      </p:sp>
      <p:sp>
        <p:nvSpPr>
          <p:cNvPr id="270" name="Google Shape;270;p35"/>
          <p:cNvSpPr txBox="1"/>
          <p:nvPr/>
        </p:nvSpPr>
        <p:spPr>
          <a:xfrm>
            <a:off x="317500" y="1043800"/>
            <a:ext cx="4356000" cy="34164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800"/>
              </a:spcBef>
              <a:spcAft>
                <a:spcPts val="0"/>
              </a:spcAft>
              <a:buNone/>
            </a:pPr>
            <a:r>
              <a:rPr b="1" lang="en" sz="1600">
                <a:solidFill>
                  <a:srgbClr val="2D2C5A"/>
                </a:solidFill>
              </a:rPr>
              <a:t>Researchers</a:t>
            </a:r>
            <a:endParaRPr b="1" sz="1600">
              <a:solidFill>
                <a:srgbClr val="2D2C5A"/>
              </a:solidFill>
            </a:endParaRPr>
          </a:p>
          <a:p>
            <a:pPr indent="-254000" lvl="0" marL="342900" rtl="0" algn="l">
              <a:lnSpc>
                <a:spcPct val="115000"/>
              </a:lnSpc>
              <a:spcBef>
                <a:spcPts val="1600"/>
              </a:spcBef>
              <a:spcAft>
                <a:spcPts val="0"/>
              </a:spcAft>
              <a:buClr>
                <a:srgbClr val="000000"/>
              </a:buClr>
              <a:buSzPts val="1400"/>
              <a:buFont typeface="Calibri"/>
              <a:buChar char="●"/>
            </a:pPr>
            <a:r>
              <a:rPr b="1" lang="en">
                <a:solidFill>
                  <a:srgbClr val="2D2C5A"/>
                </a:solidFill>
              </a:rPr>
              <a:t>archive and reference</a:t>
            </a:r>
            <a:r>
              <a:rPr lang="en">
                <a:solidFill>
                  <a:srgbClr val="595959"/>
                </a:solidFill>
              </a:rPr>
              <a:t> software used and created in articles</a:t>
            </a:r>
            <a:endParaRPr>
              <a:solidFill>
                <a:srgbClr val="595959"/>
              </a:solidFill>
            </a:endParaRPr>
          </a:p>
          <a:p>
            <a:pPr indent="-254000" lvl="0" marL="342900" rtl="0" algn="l">
              <a:lnSpc>
                <a:spcPct val="115000"/>
              </a:lnSpc>
              <a:spcBef>
                <a:spcPts val="0"/>
              </a:spcBef>
              <a:spcAft>
                <a:spcPts val="0"/>
              </a:spcAft>
              <a:buClr>
                <a:srgbClr val="000000"/>
              </a:buClr>
              <a:buSzPts val="1400"/>
              <a:buFont typeface="Calibri"/>
              <a:buChar char="●"/>
            </a:pPr>
            <a:r>
              <a:rPr b="1" lang="en">
                <a:solidFill>
                  <a:srgbClr val="2D2C5A"/>
                </a:solidFill>
              </a:rPr>
              <a:t>find</a:t>
            </a:r>
            <a:r>
              <a:rPr lang="en">
                <a:solidFill>
                  <a:srgbClr val="595959"/>
                </a:solidFill>
              </a:rPr>
              <a:t> useful software</a:t>
            </a:r>
            <a:endParaRPr>
              <a:solidFill>
                <a:srgbClr val="595959"/>
              </a:solidFill>
            </a:endParaRPr>
          </a:p>
          <a:p>
            <a:pPr indent="-254000" lvl="0" marL="342900" rtl="0" algn="l">
              <a:lnSpc>
                <a:spcPct val="115000"/>
              </a:lnSpc>
              <a:spcBef>
                <a:spcPts val="0"/>
              </a:spcBef>
              <a:spcAft>
                <a:spcPts val="0"/>
              </a:spcAft>
              <a:buClr>
                <a:srgbClr val="000000"/>
              </a:buClr>
              <a:buSzPts val="1400"/>
              <a:buFont typeface="Calibri"/>
              <a:buChar char="●"/>
            </a:pPr>
            <a:r>
              <a:rPr b="1" lang="en">
                <a:solidFill>
                  <a:srgbClr val="2D2C5A"/>
                </a:solidFill>
              </a:rPr>
              <a:t>get credit</a:t>
            </a:r>
            <a:r>
              <a:rPr lang="en">
                <a:solidFill>
                  <a:srgbClr val="595959"/>
                </a:solidFill>
              </a:rPr>
              <a:t> for developed software</a:t>
            </a:r>
            <a:endParaRPr>
              <a:solidFill>
                <a:srgbClr val="595959"/>
              </a:solidFill>
            </a:endParaRPr>
          </a:p>
          <a:p>
            <a:pPr indent="-254000" lvl="0" marL="342900" rtl="0" algn="l">
              <a:lnSpc>
                <a:spcPct val="115000"/>
              </a:lnSpc>
              <a:spcBef>
                <a:spcPts val="0"/>
              </a:spcBef>
              <a:spcAft>
                <a:spcPts val="0"/>
              </a:spcAft>
              <a:buClr>
                <a:srgbClr val="000000"/>
              </a:buClr>
              <a:buSzPts val="1400"/>
              <a:buFont typeface="Calibri"/>
              <a:buChar char="●"/>
            </a:pPr>
            <a:r>
              <a:rPr b="1" lang="en">
                <a:solidFill>
                  <a:srgbClr val="2D2C5A"/>
                </a:solidFill>
              </a:rPr>
              <a:t>verify</a:t>
            </a:r>
            <a:r>
              <a:rPr lang="en">
                <a:solidFill>
                  <a:srgbClr val="2D2C5A"/>
                </a:solidFill>
              </a:rPr>
              <a:t>/</a:t>
            </a:r>
            <a:r>
              <a:rPr b="1" lang="en">
                <a:solidFill>
                  <a:srgbClr val="2D2C5A"/>
                </a:solidFill>
              </a:rPr>
              <a:t>reproduce</a:t>
            </a:r>
            <a:r>
              <a:rPr lang="en">
                <a:solidFill>
                  <a:srgbClr val="2D2C5A"/>
                </a:solidFill>
              </a:rPr>
              <a:t>/</a:t>
            </a:r>
            <a:r>
              <a:rPr b="1" lang="en">
                <a:solidFill>
                  <a:srgbClr val="2D2C5A"/>
                </a:solidFill>
              </a:rPr>
              <a:t>improve</a:t>
            </a:r>
            <a:r>
              <a:rPr lang="en">
                <a:solidFill>
                  <a:srgbClr val="595959"/>
                </a:solidFill>
              </a:rPr>
              <a:t> results</a:t>
            </a:r>
            <a:endParaRPr>
              <a:solidFill>
                <a:srgbClr val="595959"/>
              </a:solidFill>
            </a:endParaRPr>
          </a:p>
          <a:p>
            <a:pPr indent="0" lvl="0" marL="0" rtl="0" algn="l">
              <a:lnSpc>
                <a:spcPct val="115000"/>
              </a:lnSpc>
              <a:spcBef>
                <a:spcPts val="1600"/>
              </a:spcBef>
              <a:spcAft>
                <a:spcPts val="0"/>
              </a:spcAft>
              <a:buNone/>
            </a:pPr>
            <a:r>
              <a:rPr b="1" lang="en" sz="1600">
                <a:solidFill>
                  <a:srgbClr val="2D2C5A"/>
                </a:solidFill>
              </a:rPr>
              <a:t>Laboratories/teams</a:t>
            </a:r>
            <a:endParaRPr b="1" sz="1600">
              <a:solidFill>
                <a:srgbClr val="2D2C5A"/>
              </a:solidFill>
            </a:endParaRPr>
          </a:p>
          <a:p>
            <a:pPr indent="-254000" lvl="0" marL="342900" rtl="0" algn="l">
              <a:lnSpc>
                <a:spcPct val="115000"/>
              </a:lnSpc>
              <a:spcBef>
                <a:spcPts val="1600"/>
              </a:spcBef>
              <a:spcAft>
                <a:spcPts val="0"/>
              </a:spcAft>
              <a:buClr>
                <a:srgbClr val="000000"/>
              </a:buClr>
              <a:buSzPts val="1400"/>
              <a:buFont typeface="Calibri"/>
              <a:buChar char="●"/>
            </a:pPr>
            <a:r>
              <a:rPr b="1" lang="en">
                <a:solidFill>
                  <a:srgbClr val="2D2C5A"/>
                </a:solidFill>
              </a:rPr>
              <a:t>track</a:t>
            </a:r>
            <a:r>
              <a:rPr lang="en">
                <a:solidFill>
                  <a:srgbClr val="595959"/>
                </a:solidFill>
              </a:rPr>
              <a:t> software contributions</a:t>
            </a:r>
            <a:endParaRPr>
              <a:solidFill>
                <a:srgbClr val="595959"/>
              </a:solidFill>
            </a:endParaRPr>
          </a:p>
          <a:p>
            <a:pPr indent="-254000" lvl="0" marL="342900" rtl="0" algn="l">
              <a:lnSpc>
                <a:spcPct val="115000"/>
              </a:lnSpc>
              <a:spcBef>
                <a:spcPts val="0"/>
              </a:spcBef>
              <a:spcAft>
                <a:spcPts val="0"/>
              </a:spcAft>
              <a:buClr>
                <a:srgbClr val="000000"/>
              </a:buClr>
              <a:buSzPts val="1400"/>
              <a:buFont typeface="Calibri"/>
              <a:buChar char="●"/>
            </a:pPr>
            <a:r>
              <a:rPr b="1" lang="en">
                <a:solidFill>
                  <a:srgbClr val="2D2C5A"/>
                </a:solidFill>
              </a:rPr>
              <a:t>produce</a:t>
            </a:r>
            <a:r>
              <a:rPr lang="en">
                <a:solidFill>
                  <a:srgbClr val="595959"/>
                </a:solidFill>
              </a:rPr>
              <a:t> reports</a:t>
            </a:r>
            <a:endParaRPr>
              <a:solidFill>
                <a:srgbClr val="595959"/>
              </a:solidFill>
            </a:endParaRPr>
          </a:p>
          <a:p>
            <a:pPr indent="-254000" lvl="0" marL="342900" rtl="0" algn="l">
              <a:lnSpc>
                <a:spcPct val="115000"/>
              </a:lnSpc>
              <a:spcBef>
                <a:spcPts val="0"/>
              </a:spcBef>
              <a:spcAft>
                <a:spcPts val="0"/>
              </a:spcAft>
              <a:buClr>
                <a:srgbClr val="000000"/>
              </a:buClr>
              <a:buSzPts val="1400"/>
              <a:buFont typeface="Calibri"/>
              <a:buChar char="●"/>
            </a:pPr>
            <a:r>
              <a:rPr b="1" lang="en">
                <a:solidFill>
                  <a:srgbClr val="2D2C5A"/>
                </a:solidFill>
              </a:rPr>
              <a:t>maintain</a:t>
            </a:r>
            <a:r>
              <a:rPr lang="en">
                <a:solidFill>
                  <a:srgbClr val="595959"/>
                </a:solidFill>
              </a:rPr>
              <a:t> web page</a:t>
            </a:r>
            <a:endParaRPr>
              <a:solidFill>
                <a:srgbClr val="595959"/>
              </a:solidFill>
            </a:endParaRPr>
          </a:p>
          <a:p>
            <a:pPr indent="0" lvl="0" marL="342900" rtl="0" algn="l">
              <a:lnSpc>
                <a:spcPct val="90000"/>
              </a:lnSpc>
              <a:spcBef>
                <a:spcPts val="1600"/>
              </a:spcBef>
              <a:spcAft>
                <a:spcPts val="1600"/>
              </a:spcAft>
              <a:buNone/>
            </a:pPr>
            <a:r>
              <a:t/>
            </a:r>
            <a:endParaRPr sz="1600">
              <a:solidFill>
                <a:srgbClr val="595959"/>
              </a:solidFill>
            </a:endParaRPr>
          </a:p>
        </p:txBody>
      </p:sp>
      <p:sp>
        <p:nvSpPr>
          <p:cNvPr id="271" name="Google Shape;271;p35"/>
          <p:cNvSpPr txBox="1"/>
          <p:nvPr/>
        </p:nvSpPr>
        <p:spPr>
          <a:xfrm>
            <a:off x="4927600" y="1128575"/>
            <a:ext cx="39750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rgbClr val="2D2C5A"/>
                </a:solidFill>
              </a:rPr>
              <a:t>Research Organization</a:t>
            </a:r>
            <a:endParaRPr b="1" sz="1600">
              <a:solidFill>
                <a:srgbClr val="2D2C5A"/>
              </a:solidFill>
            </a:endParaRPr>
          </a:p>
          <a:p>
            <a:pPr indent="0" lvl="0" marL="0" rtl="0" algn="l">
              <a:lnSpc>
                <a:spcPct val="115000"/>
              </a:lnSpc>
              <a:spcBef>
                <a:spcPts val="1600"/>
              </a:spcBef>
              <a:spcAft>
                <a:spcPts val="0"/>
              </a:spcAft>
              <a:buNone/>
            </a:pPr>
            <a:r>
              <a:rPr lang="en">
                <a:solidFill>
                  <a:srgbClr val="595959"/>
                </a:solidFill>
              </a:rPr>
              <a:t>know its </a:t>
            </a:r>
            <a:r>
              <a:rPr b="1" lang="en">
                <a:solidFill>
                  <a:srgbClr val="2D2C5A"/>
                </a:solidFill>
              </a:rPr>
              <a:t>software assets</a:t>
            </a:r>
            <a:r>
              <a:rPr lang="en">
                <a:solidFill>
                  <a:srgbClr val="595959"/>
                </a:solidFill>
              </a:rPr>
              <a:t> for: </a:t>
            </a:r>
            <a:endParaRPr>
              <a:solidFill>
                <a:srgbClr val="595959"/>
              </a:solidFill>
            </a:endParaRPr>
          </a:p>
          <a:p>
            <a:pPr indent="-254000" lvl="0" marL="342900" rtl="0" algn="l">
              <a:lnSpc>
                <a:spcPct val="115000"/>
              </a:lnSpc>
              <a:spcBef>
                <a:spcPts val="0"/>
              </a:spcBef>
              <a:spcAft>
                <a:spcPts val="0"/>
              </a:spcAft>
              <a:buClr>
                <a:srgbClr val="595959"/>
              </a:buClr>
              <a:buSzPts val="1400"/>
              <a:buChar char="●"/>
            </a:pPr>
            <a:r>
              <a:rPr lang="en">
                <a:solidFill>
                  <a:srgbClr val="595959"/>
                </a:solidFill>
              </a:rPr>
              <a:t>technology transfer,</a:t>
            </a:r>
            <a:endParaRPr>
              <a:solidFill>
                <a:srgbClr val="595959"/>
              </a:solidFill>
            </a:endParaRPr>
          </a:p>
          <a:p>
            <a:pPr indent="-254000" lvl="0" marL="342900" rtl="0" algn="l">
              <a:lnSpc>
                <a:spcPct val="115000"/>
              </a:lnSpc>
              <a:spcBef>
                <a:spcPts val="0"/>
              </a:spcBef>
              <a:spcAft>
                <a:spcPts val="0"/>
              </a:spcAft>
              <a:buClr>
                <a:srgbClr val="595959"/>
              </a:buClr>
              <a:buSzPts val="1400"/>
              <a:buChar char="●"/>
            </a:pPr>
            <a:r>
              <a:rPr lang="en">
                <a:solidFill>
                  <a:srgbClr val="595959"/>
                </a:solidFill>
              </a:rPr>
              <a:t>impact metrics, </a:t>
            </a:r>
            <a:endParaRPr>
              <a:solidFill>
                <a:srgbClr val="595959"/>
              </a:solidFill>
            </a:endParaRPr>
          </a:p>
          <a:p>
            <a:pPr indent="-254000" lvl="0" marL="342900" rtl="0" algn="l">
              <a:lnSpc>
                <a:spcPct val="115000"/>
              </a:lnSpc>
              <a:spcBef>
                <a:spcPts val="0"/>
              </a:spcBef>
              <a:spcAft>
                <a:spcPts val="0"/>
              </a:spcAft>
              <a:buClr>
                <a:srgbClr val="595959"/>
              </a:buClr>
              <a:buSzPts val="1400"/>
              <a:buChar char="●"/>
            </a:pPr>
            <a:r>
              <a:rPr lang="en">
                <a:solidFill>
                  <a:srgbClr val="595959"/>
                </a:solidFill>
              </a:rPr>
              <a:t>Strategy</a:t>
            </a:r>
            <a:endParaRPr b="1" sz="1600">
              <a:solidFill>
                <a:srgbClr val="2D2C5A"/>
              </a:solidFill>
            </a:endParaRPr>
          </a:p>
          <a:p>
            <a:pPr indent="0" lvl="0" marL="0" rtl="0" algn="l">
              <a:lnSpc>
                <a:spcPct val="115000"/>
              </a:lnSpc>
              <a:spcBef>
                <a:spcPts val="1600"/>
              </a:spcBef>
              <a:spcAft>
                <a:spcPts val="0"/>
              </a:spcAft>
              <a:buNone/>
            </a:pPr>
            <a:r>
              <a:rPr b="1" lang="en" sz="1600">
                <a:solidFill>
                  <a:srgbClr val="2D2C5A"/>
                </a:solidFill>
              </a:rPr>
              <a:t>Curators</a:t>
            </a:r>
            <a:endParaRPr sz="1600">
              <a:solidFill>
                <a:srgbClr val="595959"/>
              </a:solidFill>
            </a:endParaRPr>
          </a:p>
          <a:p>
            <a:pPr indent="-317500" lvl="0" marL="457200" rtl="0" algn="l">
              <a:spcBef>
                <a:spcPts val="1600"/>
              </a:spcBef>
              <a:spcAft>
                <a:spcPts val="0"/>
              </a:spcAft>
              <a:buClr>
                <a:srgbClr val="595959"/>
              </a:buClr>
              <a:buSzPts val="1400"/>
              <a:buChar char="●"/>
            </a:pPr>
            <a:r>
              <a:rPr b="1" lang="en">
                <a:solidFill>
                  <a:srgbClr val="2D2C5A"/>
                </a:solidFill>
              </a:rPr>
              <a:t>verify </a:t>
            </a:r>
            <a:r>
              <a:rPr lang="en">
                <a:solidFill>
                  <a:srgbClr val="595959"/>
                </a:solidFill>
              </a:rPr>
              <a:t> and </a:t>
            </a:r>
            <a:r>
              <a:rPr b="1" lang="en">
                <a:solidFill>
                  <a:srgbClr val="2D2C5A"/>
                </a:solidFill>
              </a:rPr>
              <a:t>curate</a:t>
            </a:r>
            <a:r>
              <a:rPr lang="en">
                <a:solidFill>
                  <a:srgbClr val="595959"/>
                </a:solidFill>
              </a:rPr>
              <a:t> software metadata</a:t>
            </a:r>
            <a:endParaRPr>
              <a:solidFill>
                <a:srgbClr val="595959"/>
              </a:solidFill>
            </a:endParaRPr>
          </a:p>
          <a:p>
            <a:pPr indent="-317500" lvl="0" marL="457200" rtl="0" algn="l">
              <a:spcBef>
                <a:spcPts val="0"/>
              </a:spcBef>
              <a:spcAft>
                <a:spcPts val="0"/>
              </a:spcAft>
              <a:buClr>
                <a:srgbClr val="595959"/>
              </a:buClr>
              <a:buSzPts val="1400"/>
              <a:buChar char="●"/>
            </a:pPr>
            <a:r>
              <a:rPr b="1" lang="en">
                <a:solidFill>
                  <a:srgbClr val="2D2C5A"/>
                </a:solidFill>
              </a:rPr>
              <a:t>provide </a:t>
            </a:r>
            <a:r>
              <a:rPr lang="en">
                <a:solidFill>
                  <a:srgbClr val="595959"/>
                </a:solidFill>
              </a:rPr>
              <a:t>documentation on software curation</a:t>
            </a:r>
            <a:endParaRPr>
              <a:solidFill>
                <a:srgbClr val="595959"/>
              </a:solidFill>
            </a:endParaRPr>
          </a:p>
          <a:p>
            <a:pPr indent="-317500" lvl="0" marL="457200" rtl="0" algn="l">
              <a:spcBef>
                <a:spcPts val="0"/>
              </a:spcBef>
              <a:spcAft>
                <a:spcPts val="0"/>
              </a:spcAft>
              <a:buClr>
                <a:srgbClr val="595959"/>
              </a:buClr>
              <a:buSzPts val="1400"/>
              <a:buChar char="●"/>
            </a:pPr>
            <a:r>
              <a:rPr b="1" lang="en">
                <a:solidFill>
                  <a:srgbClr val="2D2C5A"/>
                </a:solidFill>
              </a:rPr>
              <a:t>monitor</a:t>
            </a:r>
            <a:r>
              <a:rPr lang="en">
                <a:solidFill>
                  <a:srgbClr val="595959"/>
                </a:solidFill>
              </a:rPr>
              <a:t> research teams’ production</a:t>
            </a:r>
            <a:endParaRPr sz="1200">
              <a:solidFill>
                <a:srgbClr val="595959"/>
              </a:solidFill>
              <a:latin typeface="Calibri"/>
              <a:ea typeface="Calibri"/>
              <a:cs typeface="Calibri"/>
              <a:sym typeface="Calibri"/>
            </a:endParaRPr>
          </a:p>
          <a:p>
            <a:pPr indent="0" lvl="0" marL="0" rtl="0" algn="l">
              <a:lnSpc>
                <a:spcPct val="115000"/>
              </a:lnSpc>
              <a:spcBef>
                <a:spcPts val="0"/>
              </a:spcBef>
              <a:spcAft>
                <a:spcPts val="0"/>
              </a:spcAft>
              <a:buNone/>
            </a:pPr>
            <a:r>
              <a:t/>
            </a:r>
            <a:endParaRPr sz="1600">
              <a:solidFill>
                <a:srgbClr val="595959"/>
              </a:solidFill>
            </a:endParaRPr>
          </a:p>
          <a:p>
            <a:pPr indent="0" lvl="0" marL="0" rtl="0" algn="l">
              <a:lnSpc>
                <a:spcPct val="115000"/>
              </a:lnSpc>
              <a:spcBef>
                <a:spcPts val="1600"/>
              </a:spcBef>
              <a:spcAft>
                <a:spcPts val="1600"/>
              </a:spcAft>
              <a:buNone/>
            </a:pPr>
            <a:r>
              <a:t/>
            </a:r>
            <a:endParaRPr sz="1800">
              <a:solidFill>
                <a:srgbClr val="595959"/>
              </a:solidFill>
            </a:endParaRPr>
          </a:p>
        </p:txBody>
      </p:sp>
      <p:sp>
        <p:nvSpPr>
          <p:cNvPr id="272" name="Google Shape;272;p35"/>
          <p:cNvSpPr txBox="1"/>
          <p:nvPr>
            <p:ph idx="4294967295" type="title"/>
          </p:nvPr>
        </p:nvSpPr>
        <p:spPr>
          <a:xfrm>
            <a:off x="372270" y="542678"/>
            <a:ext cx="6505800" cy="5859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n" sz="2400"/>
              <a:t>Who benefits from FAIR research software?  </a:t>
            </a:r>
            <a:endParaRPr b="1" sz="2400"/>
          </a:p>
        </p:txBody>
      </p:sp>
      <p:sp>
        <p:nvSpPr>
          <p:cNvPr id="273" name="Google Shape;273;p35"/>
          <p:cNvSpPr txBox="1"/>
          <p:nvPr/>
        </p:nvSpPr>
        <p:spPr>
          <a:xfrm>
            <a:off x="-203325" y="48394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Font typeface="Arial"/>
              <a:buNone/>
            </a:pPr>
            <a:r>
              <a:rPr lang="en" sz="1200">
                <a:solidFill>
                  <a:schemeClr val="lt1"/>
                </a:solidFill>
                <a:latin typeface="Calibri"/>
                <a:ea typeface="Calibri"/>
                <a:cs typeface="Calibri"/>
                <a:sym typeface="Calibri"/>
              </a:rPr>
              <a:t>Morane Gruenpeter | IDCC24 | CC-BY - SA | 19/02/2024</a:t>
            </a:r>
            <a:endParaRPr sz="1100">
              <a:solidFill>
                <a:schemeClr val="lt1"/>
              </a:solidFill>
            </a:endParaRPr>
          </a:p>
          <a:p>
            <a:pPr indent="0" lvl="0" marL="0" marR="0" rtl="0" algn="ctr">
              <a:spcBef>
                <a:spcPts val="0"/>
              </a:spcBef>
              <a:spcAft>
                <a:spcPts val="0"/>
              </a:spcAft>
              <a:buNone/>
            </a:pPr>
            <a:r>
              <a:t/>
            </a:r>
            <a:endParaRPr sz="1200">
              <a:solidFill>
                <a:schemeClr val="lt1"/>
              </a:solidFill>
              <a:latin typeface="Calibri"/>
              <a:ea typeface="Calibri"/>
              <a:cs typeface="Calibri"/>
              <a:sym typeface="Calibri"/>
            </a:endParaRPr>
          </a:p>
        </p:txBody>
      </p:sp>
      <p:sp>
        <p:nvSpPr>
          <p:cNvPr id="274" name="Google Shape;274;p35"/>
          <p:cNvSpPr txBox="1"/>
          <p:nvPr/>
        </p:nvSpPr>
        <p:spPr>
          <a:xfrm>
            <a:off x="3820175" y="148175"/>
            <a:ext cx="5337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1500"/>
              </a:spcAft>
              <a:buNone/>
            </a:pPr>
            <a:r>
              <a:t/>
            </a:r>
            <a:endParaRPr b="1" sz="1300">
              <a:solidFill>
                <a:srgbClr val="073763"/>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6"/>
          <p:cNvSpPr txBox="1"/>
          <p:nvPr/>
        </p:nvSpPr>
        <p:spPr>
          <a:xfrm>
            <a:off x="438150" y="785474"/>
            <a:ext cx="7886700" cy="6225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t/>
            </a:r>
            <a:endParaRPr/>
          </a:p>
        </p:txBody>
      </p:sp>
      <p:sp>
        <p:nvSpPr>
          <p:cNvPr id="280" name="Google Shape;280;p36"/>
          <p:cNvSpPr txBox="1"/>
          <p:nvPr/>
        </p:nvSpPr>
        <p:spPr>
          <a:xfrm>
            <a:off x="-203325" y="48394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Font typeface="Arial"/>
              <a:buNone/>
            </a:pPr>
            <a:r>
              <a:rPr lang="en" sz="1200">
                <a:solidFill>
                  <a:schemeClr val="lt1"/>
                </a:solidFill>
                <a:latin typeface="Calibri"/>
                <a:ea typeface="Calibri"/>
                <a:cs typeface="Calibri"/>
                <a:sym typeface="Calibri"/>
              </a:rPr>
              <a:t>Morane Gruenpeter | IDCC24 | CC-BY - SA | 19/02/2024</a:t>
            </a:r>
            <a:endParaRPr sz="1100">
              <a:solidFill>
                <a:schemeClr val="lt1"/>
              </a:solidFill>
            </a:endParaRPr>
          </a:p>
          <a:p>
            <a:pPr indent="0" lvl="0" marL="0" marR="0" rtl="0" algn="ctr">
              <a:spcBef>
                <a:spcPts val="0"/>
              </a:spcBef>
              <a:spcAft>
                <a:spcPts val="0"/>
              </a:spcAft>
              <a:buNone/>
            </a:pPr>
            <a:r>
              <a:t/>
            </a:r>
            <a:endParaRPr b="1" sz="1200">
              <a:solidFill>
                <a:schemeClr val="lt1"/>
              </a:solidFill>
              <a:latin typeface="Calibri"/>
              <a:ea typeface="Calibri"/>
              <a:cs typeface="Calibri"/>
              <a:sym typeface="Calibri"/>
            </a:endParaRPr>
          </a:p>
        </p:txBody>
      </p:sp>
      <p:sp>
        <p:nvSpPr>
          <p:cNvPr id="281" name="Google Shape;281;p36"/>
          <p:cNvSpPr txBox="1"/>
          <p:nvPr/>
        </p:nvSpPr>
        <p:spPr>
          <a:xfrm>
            <a:off x="3820175" y="148175"/>
            <a:ext cx="5337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1500"/>
              </a:spcAft>
              <a:buNone/>
            </a:pPr>
            <a:r>
              <a:t/>
            </a:r>
            <a:endParaRPr b="1" sz="1300">
              <a:solidFill>
                <a:srgbClr val="073763"/>
              </a:solidFill>
              <a:latin typeface="Montserrat"/>
              <a:ea typeface="Montserrat"/>
              <a:cs typeface="Montserrat"/>
              <a:sym typeface="Montserrat"/>
            </a:endParaRPr>
          </a:p>
        </p:txBody>
      </p:sp>
      <p:sp>
        <p:nvSpPr>
          <p:cNvPr id="282" name="Google Shape;282;p36"/>
          <p:cNvSpPr txBox="1"/>
          <p:nvPr/>
        </p:nvSpPr>
        <p:spPr>
          <a:xfrm>
            <a:off x="438150" y="4358250"/>
            <a:ext cx="8477100" cy="4464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700" u="sng">
                <a:solidFill>
                  <a:schemeClr val="hlink"/>
                </a:solidFill>
                <a:hlinkClick r:id="rId3"/>
              </a:rPr>
              <a:t>https://doi.org/10.5281/zenodo.8199104</a:t>
            </a:r>
            <a:r>
              <a:rPr b="1" lang="en" sz="1700"/>
              <a:t> </a:t>
            </a:r>
            <a:endParaRPr b="1" sz="1700"/>
          </a:p>
        </p:txBody>
      </p:sp>
      <p:sp>
        <p:nvSpPr>
          <p:cNvPr id="283" name="Google Shape;283;p36"/>
          <p:cNvSpPr txBox="1"/>
          <p:nvPr/>
        </p:nvSpPr>
        <p:spPr>
          <a:xfrm>
            <a:off x="381000" y="604350"/>
            <a:ext cx="8382000" cy="585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600"/>
              </a:spcAft>
              <a:buNone/>
            </a:pPr>
            <a:r>
              <a:rPr lang="en" sz="2600">
                <a:solidFill>
                  <a:schemeClr val="dk1"/>
                </a:solidFill>
                <a:highlight>
                  <a:srgbClr val="FFFFFF"/>
                </a:highlight>
                <a:latin typeface="Helvetica Neue"/>
                <a:ea typeface="Helvetica Neue"/>
                <a:cs typeface="Helvetica Neue"/>
                <a:sym typeface="Helvetica Neue"/>
              </a:rPr>
              <a:t>Want to learn more? </a:t>
            </a:r>
            <a:endParaRPr sz="2600">
              <a:solidFill>
                <a:schemeClr val="dk1"/>
              </a:solidFill>
              <a:highlight>
                <a:srgbClr val="FFFFFF"/>
              </a:highlight>
              <a:latin typeface="Helvetica Neue"/>
              <a:ea typeface="Helvetica Neue"/>
              <a:cs typeface="Helvetica Neue"/>
              <a:sym typeface="Helvetica Neue"/>
            </a:endParaRPr>
          </a:p>
        </p:txBody>
      </p:sp>
      <p:pic>
        <p:nvPicPr>
          <p:cNvPr id="284" name="Google Shape;284;p36"/>
          <p:cNvPicPr preferRelativeResize="0"/>
          <p:nvPr/>
        </p:nvPicPr>
        <p:blipFill rotWithShape="1">
          <a:blip r:embed="rId4">
            <a:alphaModFix/>
          </a:blip>
          <a:srcRect b="34776" l="6352" r="9280" t="12801"/>
          <a:stretch/>
        </p:blipFill>
        <p:spPr>
          <a:xfrm>
            <a:off x="380064" y="1189338"/>
            <a:ext cx="8593260" cy="30034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7"/>
          <p:cNvSpPr txBox="1"/>
          <p:nvPr>
            <p:ph idx="1" type="body"/>
          </p:nvPr>
        </p:nvSpPr>
        <p:spPr>
          <a:xfrm>
            <a:off x="3811370" y="4901734"/>
            <a:ext cx="2142000" cy="208800"/>
          </a:xfrm>
          <a:prstGeom prst="rect">
            <a:avLst/>
          </a:prstGeom>
        </p:spPr>
        <p:txBody>
          <a:bodyPr anchorCtr="0" anchor="t" bIns="34275" lIns="68575" spcFirstLastPara="1" rIns="68575" wrap="square" tIns="34275">
            <a:normAutofit/>
          </a:bodyPr>
          <a:lstStyle/>
          <a:p>
            <a:pPr indent="0" lvl="0" marL="0" rtl="0" algn="ctr">
              <a:spcBef>
                <a:spcPts val="800"/>
              </a:spcBef>
              <a:spcAft>
                <a:spcPts val="0"/>
              </a:spcAft>
              <a:buNone/>
            </a:pPr>
            <a:r>
              <a:t/>
            </a:r>
            <a:endParaRPr/>
          </a:p>
        </p:txBody>
      </p:sp>
      <p:sp>
        <p:nvSpPr>
          <p:cNvPr id="290" name="Google Shape;290;p37"/>
          <p:cNvSpPr txBox="1"/>
          <p:nvPr>
            <p:ph idx="2" type="body"/>
          </p:nvPr>
        </p:nvSpPr>
        <p:spPr>
          <a:xfrm>
            <a:off x="636849" y="4901734"/>
            <a:ext cx="2142000" cy="2088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p:txBody>
      </p:sp>
      <p:sp>
        <p:nvSpPr>
          <p:cNvPr id="291" name="Google Shape;291;p37"/>
          <p:cNvSpPr txBox="1"/>
          <p:nvPr/>
        </p:nvSpPr>
        <p:spPr>
          <a:xfrm>
            <a:off x="317500" y="1043800"/>
            <a:ext cx="4356000" cy="34164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800"/>
              </a:spcBef>
              <a:spcAft>
                <a:spcPts val="0"/>
              </a:spcAft>
              <a:buNone/>
            </a:pPr>
            <a:r>
              <a:t/>
            </a:r>
            <a:endParaRPr>
              <a:solidFill>
                <a:srgbClr val="595959"/>
              </a:solidFill>
            </a:endParaRPr>
          </a:p>
          <a:p>
            <a:pPr indent="0" lvl="0" marL="342900" rtl="0" algn="l">
              <a:lnSpc>
                <a:spcPct val="90000"/>
              </a:lnSpc>
              <a:spcBef>
                <a:spcPts val="1600"/>
              </a:spcBef>
              <a:spcAft>
                <a:spcPts val="1600"/>
              </a:spcAft>
              <a:buNone/>
            </a:pPr>
            <a:r>
              <a:t/>
            </a:r>
            <a:endParaRPr sz="1600">
              <a:solidFill>
                <a:srgbClr val="595959"/>
              </a:solidFill>
            </a:endParaRPr>
          </a:p>
        </p:txBody>
      </p:sp>
      <p:sp>
        <p:nvSpPr>
          <p:cNvPr id="292" name="Google Shape;292;p37"/>
          <p:cNvSpPr txBox="1"/>
          <p:nvPr>
            <p:ph idx="4294967295" type="title"/>
          </p:nvPr>
        </p:nvSpPr>
        <p:spPr>
          <a:xfrm>
            <a:off x="196900" y="866000"/>
            <a:ext cx="2406600" cy="2341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lang="en" sz="2400"/>
              <a:t>Easy to use checklist to help software creators get started </a:t>
            </a:r>
            <a:endParaRPr b="1" sz="2400"/>
          </a:p>
        </p:txBody>
      </p:sp>
      <p:sp>
        <p:nvSpPr>
          <p:cNvPr id="293" name="Google Shape;293;p37"/>
          <p:cNvSpPr txBox="1"/>
          <p:nvPr/>
        </p:nvSpPr>
        <p:spPr>
          <a:xfrm>
            <a:off x="-203325" y="48394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Font typeface="Arial"/>
              <a:buNone/>
            </a:pPr>
            <a:r>
              <a:rPr lang="en" sz="1200">
                <a:solidFill>
                  <a:schemeClr val="lt1"/>
                </a:solidFill>
                <a:latin typeface="Calibri"/>
                <a:ea typeface="Calibri"/>
                <a:cs typeface="Calibri"/>
                <a:sym typeface="Calibri"/>
              </a:rPr>
              <a:t>Morane Gruenpeter | IDCC24 | CC-BY - SA | 19/02/2024</a:t>
            </a:r>
            <a:endParaRPr sz="1100">
              <a:solidFill>
                <a:schemeClr val="lt1"/>
              </a:solidFill>
            </a:endParaRPr>
          </a:p>
          <a:p>
            <a:pPr indent="0" lvl="0" marL="0" marR="0" rtl="0" algn="ctr">
              <a:spcBef>
                <a:spcPts val="0"/>
              </a:spcBef>
              <a:spcAft>
                <a:spcPts val="0"/>
              </a:spcAft>
              <a:buNone/>
            </a:pPr>
            <a:r>
              <a:t/>
            </a:r>
            <a:endParaRPr sz="1200">
              <a:solidFill>
                <a:schemeClr val="lt1"/>
              </a:solidFill>
              <a:latin typeface="Calibri"/>
              <a:ea typeface="Calibri"/>
              <a:cs typeface="Calibri"/>
              <a:sym typeface="Calibri"/>
            </a:endParaRPr>
          </a:p>
          <a:p>
            <a:pPr indent="0" lvl="0" marL="0" marR="0" rtl="0" algn="ctr">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
        <p:nvSpPr>
          <p:cNvPr id="294" name="Google Shape;294;p37"/>
          <p:cNvSpPr txBox="1"/>
          <p:nvPr/>
        </p:nvSpPr>
        <p:spPr>
          <a:xfrm>
            <a:off x="3820175" y="148175"/>
            <a:ext cx="5337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0" rtl="0" algn="l">
              <a:lnSpc>
                <a:spcPct val="115000"/>
              </a:lnSpc>
              <a:spcBef>
                <a:spcPts val="1500"/>
              </a:spcBef>
              <a:spcAft>
                <a:spcPts val="1500"/>
              </a:spcAft>
              <a:buNone/>
            </a:pPr>
            <a:r>
              <a:t/>
            </a:r>
            <a:endParaRPr b="1" sz="1300">
              <a:solidFill>
                <a:srgbClr val="073763"/>
              </a:solidFill>
              <a:latin typeface="Montserrat"/>
              <a:ea typeface="Montserrat"/>
              <a:cs typeface="Montserrat"/>
              <a:sym typeface="Montserrat"/>
            </a:endParaRPr>
          </a:p>
        </p:txBody>
      </p:sp>
      <p:pic>
        <p:nvPicPr>
          <p:cNvPr id="295" name="Google Shape;295;p37"/>
          <p:cNvPicPr preferRelativeResize="0"/>
          <p:nvPr/>
        </p:nvPicPr>
        <p:blipFill rotWithShape="1">
          <a:blip r:embed="rId3">
            <a:alphaModFix/>
          </a:blip>
          <a:srcRect b="26866" l="27817" r="20744" t="13457"/>
          <a:stretch/>
        </p:blipFill>
        <p:spPr>
          <a:xfrm>
            <a:off x="2603500" y="537137"/>
            <a:ext cx="6235700" cy="40692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9" name="Shape 299"/>
        <p:cNvGrpSpPr/>
        <p:nvPr/>
      </p:nvGrpSpPr>
      <p:grpSpPr>
        <a:xfrm>
          <a:off x="0" y="0"/>
          <a:ext cx="0" cy="0"/>
          <a:chOff x="0" y="0"/>
          <a:chExt cx="0" cy="0"/>
        </a:xfrm>
      </p:grpSpPr>
      <p:sp>
        <p:nvSpPr>
          <p:cNvPr id="300" name="Google Shape;300;p38"/>
          <p:cNvSpPr txBox="1"/>
          <p:nvPr>
            <p:ph idx="1" type="subTitle"/>
          </p:nvPr>
        </p:nvSpPr>
        <p:spPr>
          <a:xfrm>
            <a:off x="2722883" y="792935"/>
            <a:ext cx="3698400" cy="1062000"/>
          </a:xfrm>
          <a:prstGeom prst="rect">
            <a:avLst/>
          </a:prstGeom>
          <a:noFill/>
          <a:ln>
            <a:noFill/>
          </a:ln>
        </p:spPr>
        <p:txBody>
          <a:bodyPr anchorCtr="0" anchor="t" bIns="34275" lIns="68575" spcFirstLastPara="1" rIns="68575" wrap="square" tIns="34275">
            <a:normAutofit lnSpcReduction="10000"/>
          </a:bodyPr>
          <a:lstStyle/>
          <a:p>
            <a:pPr indent="0" lvl="0" marL="0" rtl="0" algn="ctr">
              <a:lnSpc>
                <a:spcPct val="100000"/>
              </a:lnSpc>
              <a:spcBef>
                <a:spcPts val="0"/>
              </a:spcBef>
              <a:spcAft>
                <a:spcPts val="0"/>
              </a:spcAft>
              <a:buNone/>
            </a:pPr>
            <a:r>
              <a:rPr lang="en" sz="1400"/>
              <a:t>Keep in touch: </a:t>
            </a:r>
            <a:r>
              <a:rPr lang="en" sz="1400" u="sng">
                <a:hlinkClick r:id="rId4"/>
              </a:rPr>
              <a:t>morane@softwareheritage.org</a:t>
            </a:r>
            <a:endParaRPr sz="1400"/>
          </a:p>
          <a:p>
            <a:pPr indent="0" lvl="0" marL="0" rtl="0" algn="ctr">
              <a:lnSpc>
                <a:spcPct val="100000"/>
              </a:lnSpc>
              <a:spcBef>
                <a:spcPts val="0"/>
              </a:spcBef>
              <a:spcAft>
                <a:spcPts val="0"/>
              </a:spcAft>
              <a:buNone/>
            </a:pPr>
            <a:r>
              <a:rPr lang="en" sz="1400"/>
              <a:t>@moraneottilia, @SWHeritage</a:t>
            </a:r>
            <a:endParaRPr sz="1400"/>
          </a:p>
          <a:p>
            <a:pPr indent="0" lvl="0" marL="0" rtl="0" algn="ctr">
              <a:lnSpc>
                <a:spcPct val="100000"/>
              </a:lnSpc>
              <a:spcBef>
                <a:spcPts val="0"/>
              </a:spcBef>
              <a:spcAft>
                <a:spcPts val="0"/>
              </a:spcAft>
              <a:buNone/>
            </a:pPr>
            <a:r>
              <a:t/>
            </a:r>
            <a:endParaRPr sz="1400"/>
          </a:p>
          <a:p>
            <a:pPr indent="0" lvl="0" marL="0" rtl="0" algn="ctr">
              <a:lnSpc>
                <a:spcPct val="100000"/>
              </a:lnSpc>
              <a:spcBef>
                <a:spcPts val="0"/>
              </a:spcBef>
              <a:spcAft>
                <a:spcPts val="0"/>
              </a:spcAft>
              <a:buNone/>
            </a:pPr>
            <a:r>
              <a:rPr lang="en" sz="1400" u="sng">
                <a:hlinkClick r:id="rId5"/>
              </a:rPr>
              <a:t>https://www.softwareheritage.org/newsletter/</a:t>
            </a:r>
            <a:endParaRPr sz="1400"/>
          </a:p>
          <a:p>
            <a:pPr indent="0" lvl="0" marL="0" rtl="0" algn="ctr">
              <a:lnSpc>
                <a:spcPct val="90000"/>
              </a:lnSpc>
              <a:spcBef>
                <a:spcPts val="0"/>
              </a:spcBef>
              <a:spcAft>
                <a:spcPts val="0"/>
              </a:spcAft>
              <a:buClr>
                <a:schemeClr val="lt1"/>
              </a:buClr>
              <a:buSzPts val="1800"/>
              <a:buFont typeface="Calibri"/>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6"/>
          <p:cNvSpPr txBox="1"/>
          <p:nvPr>
            <p:ph idx="1" type="body"/>
          </p:nvPr>
        </p:nvSpPr>
        <p:spPr>
          <a:xfrm>
            <a:off x="3811370" y="4901734"/>
            <a:ext cx="2142000" cy="208800"/>
          </a:xfrm>
          <a:prstGeom prst="rect">
            <a:avLst/>
          </a:prstGeom>
        </p:spPr>
        <p:txBody>
          <a:bodyPr anchorCtr="0" anchor="t" bIns="34275" lIns="68575" spcFirstLastPara="1" rIns="68575" wrap="square" tIns="34275">
            <a:normAutofit/>
          </a:bodyPr>
          <a:lstStyle/>
          <a:p>
            <a:pPr indent="0" lvl="0" marL="0" rtl="0" algn="ctr">
              <a:spcBef>
                <a:spcPts val="800"/>
              </a:spcBef>
              <a:spcAft>
                <a:spcPts val="0"/>
              </a:spcAft>
              <a:buNone/>
            </a:pPr>
            <a:r>
              <a:t/>
            </a:r>
            <a:endParaRPr/>
          </a:p>
        </p:txBody>
      </p:sp>
      <p:sp>
        <p:nvSpPr>
          <p:cNvPr id="124" name="Google Shape;124;p26"/>
          <p:cNvSpPr txBox="1"/>
          <p:nvPr>
            <p:ph idx="2" type="body"/>
          </p:nvPr>
        </p:nvSpPr>
        <p:spPr>
          <a:xfrm>
            <a:off x="636849" y="4901734"/>
            <a:ext cx="2142000" cy="2088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p:txBody>
      </p:sp>
      <p:sp>
        <p:nvSpPr>
          <p:cNvPr id="125" name="Google Shape;125;p26"/>
          <p:cNvSpPr txBox="1"/>
          <p:nvPr/>
        </p:nvSpPr>
        <p:spPr>
          <a:xfrm>
            <a:off x="340200" y="651875"/>
            <a:ext cx="8369100" cy="519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b="1" sz="2900">
              <a:solidFill>
                <a:srgbClr val="2D2C5A"/>
              </a:solidFill>
              <a:latin typeface="Calibri"/>
              <a:ea typeface="Calibri"/>
              <a:cs typeface="Calibri"/>
              <a:sym typeface="Calibri"/>
            </a:endParaRPr>
          </a:p>
        </p:txBody>
      </p:sp>
      <p:sp>
        <p:nvSpPr>
          <p:cNvPr id="126" name="Google Shape;126;p26"/>
          <p:cNvSpPr txBox="1"/>
          <p:nvPr>
            <p:ph idx="4294967295" type="title"/>
          </p:nvPr>
        </p:nvSpPr>
        <p:spPr>
          <a:xfrm>
            <a:off x="340195" y="542678"/>
            <a:ext cx="6505800" cy="5859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n" sz="2400"/>
              <a:t>What is Research Software</a:t>
            </a:r>
            <a:endParaRPr b="1" sz="2400"/>
          </a:p>
        </p:txBody>
      </p:sp>
      <p:graphicFrame>
        <p:nvGraphicFramePr>
          <p:cNvPr id="127" name="Google Shape;127;p26"/>
          <p:cNvGraphicFramePr/>
          <p:nvPr/>
        </p:nvGraphicFramePr>
        <p:xfrm>
          <a:off x="340200" y="1121700"/>
          <a:ext cx="3000000" cy="3000000"/>
        </p:xfrm>
        <a:graphic>
          <a:graphicData uri="http://schemas.openxmlformats.org/drawingml/2006/table">
            <a:tbl>
              <a:tblPr>
                <a:noFill/>
                <a:tableStyleId>{97E06B8A-7A53-4582-8946-8B5112D9C0AA}</a:tableStyleId>
              </a:tblPr>
              <a:tblGrid>
                <a:gridCol w="5220800"/>
              </a:tblGrid>
              <a:tr h="3455450">
                <a:tc>
                  <a:txBody>
                    <a:bodyPr/>
                    <a:lstStyle/>
                    <a:p>
                      <a:pPr indent="0" lvl="0" marL="0" rtl="0" algn="l">
                        <a:spcBef>
                          <a:spcPts val="0"/>
                        </a:spcBef>
                        <a:spcAft>
                          <a:spcPts val="0"/>
                        </a:spcAft>
                        <a:buClr>
                          <a:srgbClr val="000000"/>
                        </a:buClr>
                        <a:buSzPts val="800"/>
                        <a:buFont typeface="Arial"/>
                        <a:buNone/>
                      </a:pPr>
                      <a:r>
                        <a:rPr b="1" i="1" lang="en" sz="1800">
                          <a:latin typeface="Calibri"/>
                          <a:ea typeface="Calibri"/>
                          <a:cs typeface="Calibri"/>
                          <a:sym typeface="Calibri"/>
                        </a:rPr>
                        <a:t>Research Software</a:t>
                      </a:r>
                      <a:endParaRPr b="1" i="1" sz="1800">
                        <a:latin typeface="Calibri"/>
                        <a:ea typeface="Calibri"/>
                        <a:cs typeface="Calibri"/>
                        <a:sym typeface="Calibri"/>
                      </a:endParaRPr>
                    </a:p>
                    <a:p>
                      <a:pPr indent="-317500" lvl="0" marL="457200" rtl="0" algn="just">
                        <a:lnSpc>
                          <a:spcPct val="150000"/>
                        </a:lnSpc>
                        <a:spcBef>
                          <a:spcPts val="0"/>
                        </a:spcBef>
                        <a:spcAft>
                          <a:spcPts val="0"/>
                        </a:spcAft>
                        <a:buSzPts val="1400"/>
                        <a:buFont typeface="Calibri"/>
                        <a:buChar char="➔"/>
                      </a:pPr>
                      <a:r>
                        <a:rPr lang="en" sz="2500">
                          <a:latin typeface="Calibri"/>
                          <a:ea typeface="Calibri"/>
                          <a:cs typeface="Calibri"/>
                          <a:sym typeface="Calibri"/>
                        </a:rPr>
                        <a:t>created</a:t>
                      </a:r>
                      <a:r>
                        <a:rPr lang="en" sz="1800">
                          <a:latin typeface="Calibri"/>
                          <a:ea typeface="Calibri"/>
                          <a:cs typeface="Calibri"/>
                          <a:sym typeface="Calibri"/>
                        </a:rPr>
                        <a:t> </a:t>
                      </a:r>
                      <a:endParaRPr sz="1800">
                        <a:latin typeface="Calibri"/>
                        <a:ea typeface="Calibri"/>
                        <a:cs typeface="Calibri"/>
                        <a:sym typeface="Calibri"/>
                      </a:endParaRPr>
                    </a:p>
                    <a:p>
                      <a:pPr indent="-317500" lvl="1" marL="914400" rtl="0" algn="just">
                        <a:lnSpc>
                          <a:spcPct val="150000"/>
                        </a:lnSpc>
                        <a:spcBef>
                          <a:spcPts val="0"/>
                        </a:spcBef>
                        <a:spcAft>
                          <a:spcPts val="0"/>
                        </a:spcAft>
                        <a:buSzPts val="1400"/>
                        <a:buFont typeface="Calibri"/>
                        <a:buChar char="○"/>
                      </a:pPr>
                      <a:r>
                        <a:rPr b="1" lang="en" sz="1800" u="sng">
                          <a:latin typeface="Calibri"/>
                          <a:ea typeface="Calibri"/>
                          <a:cs typeface="Calibri"/>
                          <a:sym typeface="Calibri"/>
                        </a:rPr>
                        <a:t>during the research process</a:t>
                      </a:r>
                      <a:endParaRPr b="1" sz="1800" u="sng">
                        <a:latin typeface="Calibri"/>
                        <a:ea typeface="Calibri"/>
                        <a:cs typeface="Calibri"/>
                        <a:sym typeface="Calibri"/>
                      </a:endParaRPr>
                    </a:p>
                    <a:p>
                      <a:pPr indent="-317500" lvl="1" marL="914400" rtl="0" algn="just">
                        <a:lnSpc>
                          <a:spcPct val="150000"/>
                        </a:lnSpc>
                        <a:spcBef>
                          <a:spcPts val="0"/>
                        </a:spcBef>
                        <a:spcAft>
                          <a:spcPts val="0"/>
                        </a:spcAft>
                        <a:buSzPts val="1400"/>
                        <a:buFont typeface="Calibri"/>
                        <a:buChar char="○"/>
                      </a:pPr>
                      <a:r>
                        <a:rPr b="1" lang="en" sz="1800" u="sng">
                          <a:latin typeface="Calibri"/>
                          <a:ea typeface="Calibri"/>
                          <a:cs typeface="Calibri"/>
                          <a:sym typeface="Calibri"/>
                        </a:rPr>
                        <a:t>for a research purpose</a:t>
                      </a:r>
                      <a:endParaRPr sz="2400">
                        <a:highlight>
                          <a:srgbClr val="FFF2CC"/>
                        </a:highlight>
                        <a:latin typeface="Calibri"/>
                        <a:ea typeface="Calibri"/>
                        <a:cs typeface="Calibri"/>
                        <a:sym typeface="Calibri"/>
                      </a:endParaRPr>
                    </a:p>
                    <a:p>
                      <a:pPr indent="0" lvl="0" marL="0" rtl="0" algn="l">
                        <a:spcBef>
                          <a:spcPts val="0"/>
                        </a:spcBef>
                        <a:spcAft>
                          <a:spcPts val="0"/>
                        </a:spcAft>
                        <a:buClr>
                          <a:srgbClr val="000000"/>
                        </a:buClr>
                        <a:buSzPts val="800"/>
                        <a:buFont typeface="Arial"/>
                        <a:buNone/>
                      </a:pPr>
                      <a:r>
                        <a:t/>
                      </a:r>
                      <a:endParaRPr b="1" sz="1800">
                        <a:latin typeface="Calibri"/>
                        <a:ea typeface="Calibri"/>
                        <a:cs typeface="Calibri"/>
                        <a:sym typeface="Calibri"/>
                      </a:endParaRPr>
                    </a:p>
                    <a:p>
                      <a:pPr indent="0" lvl="0" marL="0" rtl="0" algn="l">
                        <a:spcBef>
                          <a:spcPts val="0"/>
                        </a:spcBef>
                        <a:spcAft>
                          <a:spcPts val="0"/>
                        </a:spcAft>
                        <a:buClr>
                          <a:srgbClr val="000000"/>
                        </a:buClr>
                        <a:buSzPts val="800"/>
                        <a:buFont typeface="Arial"/>
                        <a:buNone/>
                      </a:pPr>
                      <a:r>
                        <a:rPr b="1" i="1" lang="en" sz="1800">
                          <a:latin typeface="Calibri"/>
                          <a:ea typeface="Calibri"/>
                          <a:cs typeface="Calibri"/>
                          <a:sym typeface="Calibri"/>
                        </a:rPr>
                        <a:t>Software in research</a:t>
                      </a:r>
                      <a:endParaRPr b="1" i="1" sz="1800">
                        <a:latin typeface="Calibri"/>
                        <a:ea typeface="Calibri"/>
                        <a:cs typeface="Calibri"/>
                        <a:sym typeface="Calibri"/>
                      </a:endParaRPr>
                    </a:p>
                    <a:p>
                      <a:pPr indent="-387350" lvl="0" marL="457200" rtl="0" algn="l">
                        <a:spcBef>
                          <a:spcPts val="0"/>
                        </a:spcBef>
                        <a:spcAft>
                          <a:spcPts val="0"/>
                        </a:spcAft>
                        <a:buSzPts val="2500"/>
                        <a:buFont typeface="Calibri"/>
                        <a:buChar char="➔"/>
                      </a:pPr>
                      <a:r>
                        <a:rPr lang="en" sz="2500">
                          <a:latin typeface="Calibri"/>
                          <a:ea typeface="Calibri"/>
                          <a:cs typeface="Calibri"/>
                          <a:sym typeface="Calibri"/>
                        </a:rPr>
                        <a:t>used for research</a:t>
                      </a:r>
                      <a:endParaRPr sz="2500">
                        <a:latin typeface="Calibri"/>
                        <a:ea typeface="Calibri"/>
                        <a:cs typeface="Calibri"/>
                        <a:sym typeface="Calibri"/>
                      </a:endParaRPr>
                    </a:p>
                    <a:p>
                      <a:pPr indent="0" lvl="0" marL="0" rtl="0" algn="l">
                        <a:spcBef>
                          <a:spcPts val="0"/>
                        </a:spcBef>
                        <a:spcAft>
                          <a:spcPts val="0"/>
                        </a:spcAft>
                        <a:buNone/>
                      </a:pPr>
                      <a:r>
                        <a:t/>
                      </a:r>
                      <a:endParaRPr sz="1800">
                        <a:latin typeface="Calibri"/>
                        <a:ea typeface="Calibri"/>
                        <a:cs typeface="Calibri"/>
                        <a:sym typeface="Calibri"/>
                      </a:endParaRPr>
                    </a:p>
                    <a:p>
                      <a:pPr indent="0" lvl="0" marL="0" rtl="0" algn="l">
                        <a:spcBef>
                          <a:spcPts val="0"/>
                        </a:spcBef>
                        <a:spcAft>
                          <a:spcPts val="0"/>
                        </a:spcAft>
                        <a:buNone/>
                      </a:pPr>
                      <a:r>
                        <a:rPr lang="en" sz="1050">
                          <a:latin typeface="Calibri"/>
                          <a:ea typeface="Calibri"/>
                          <a:cs typeface="Calibri"/>
                          <a:sym typeface="Calibri"/>
                        </a:rPr>
                        <a:t>FAIR4RS output: Gruenpeter et al. Defining Research Software: a controversial discussion (Version 1). Zenodo. </a:t>
                      </a:r>
                      <a:r>
                        <a:rPr lang="en" sz="1050" u="sng">
                          <a:solidFill>
                            <a:srgbClr val="0563C1"/>
                          </a:solidFill>
                          <a:latin typeface="Calibri"/>
                          <a:ea typeface="Calibri"/>
                          <a:cs typeface="Calibri"/>
                          <a:sym typeface="Calibri"/>
                          <a:hlinkClick r:id="rId3">
                            <a:extLst>
                              <a:ext uri="{A12FA001-AC4F-418D-AE19-62706E023703}">
                                <ahyp:hlinkClr val="tx"/>
                              </a:ext>
                            </a:extLst>
                          </a:hlinkClick>
                        </a:rPr>
                        <a:t>https://doi.org/10.5281/zenodo.5504016</a:t>
                      </a:r>
                      <a:endParaRPr i="1" sz="1800">
                        <a:highlight>
                          <a:srgbClr val="FFF2CC"/>
                        </a:highlight>
                        <a:latin typeface="Calibri"/>
                        <a:ea typeface="Calibri"/>
                        <a:cs typeface="Calibri"/>
                        <a:sym typeface="Calibri"/>
                      </a:endParaRPr>
                    </a:p>
                    <a:p>
                      <a:pPr indent="0" lvl="0" marL="0" rtl="0" algn="just">
                        <a:lnSpc>
                          <a:spcPct val="150000"/>
                        </a:lnSpc>
                        <a:spcBef>
                          <a:spcPts val="0"/>
                        </a:spcBef>
                        <a:spcAft>
                          <a:spcPts val="0"/>
                        </a:spcAft>
                        <a:buNone/>
                      </a:pPr>
                      <a:r>
                        <a:t/>
                      </a:r>
                      <a:endParaRPr i="1" sz="1200">
                        <a:latin typeface="Calibri"/>
                        <a:ea typeface="Calibri"/>
                        <a:cs typeface="Calibri"/>
                        <a:sym typeface="Calibri"/>
                      </a:endParaRPr>
                    </a:p>
                  </a:txBody>
                  <a:tcPr marT="63500" marB="63500" marR="63500" marL="63500">
                    <a:solidFill>
                      <a:srgbClr val="C9DAF8"/>
                    </a:solidFill>
                  </a:tcPr>
                </a:tc>
              </a:tr>
            </a:tbl>
          </a:graphicData>
        </a:graphic>
      </p:graphicFrame>
      <p:pic>
        <p:nvPicPr>
          <p:cNvPr id="128" name="Google Shape;128;p26"/>
          <p:cNvPicPr preferRelativeResize="0"/>
          <p:nvPr/>
        </p:nvPicPr>
        <p:blipFill>
          <a:blip r:embed="rId4">
            <a:alphaModFix/>
          </a:blip>
          <a:stretch>
            <a:fillRect/>
          </a:stretch>
        </p:blipFill>
        <p:spPr>
          <a:xfrm>
            <a:off x="5692675" y="890013"/>
            <a:ext cx="2973175" cy="1566650"/>
          </a:xfrm>
          <a:prstGeom prst="rect">
            <a:avLst/>
          </a:prstGeom>
          <a:noFill/>
          <a:ln>
            <a:noFill/>
          </a:ln>
        </p:spPr>
      </p:pic>
      <p:sp>
        <p:nvSpPr>
          <p:cNvPr id="129" name="Google Shape;129;p26"/>
          <p:cNvSpPr txBox="1"/>
          <p:nvPr/>
        </p:nvSpPr>
        <p:spPr>
          <a:xfrm>
            <a:off x="6421821" y="2456669"/>
            <a:ext cx="2779500" cy="40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200"/>
              <a:t>Three pillars of Open Science</a:t>
            </a:r>
            <a:endParaRPr i="1" sz="1200"/>
          </a:p>
          <a:p>
            <a:pPr indent="0" lvl="0" marL="0" rtl="0" algn="l">
              <a:spcBef>
                <a:spcPts val="0"/>
              </a:spcBef>
              <a:spcAft>
                <a:spcPts val="0"/>
              </a:spcAft>
              <a:buNone/>
            </a:pPr>
            <a:r>
              <a:rPr i="1" lang="en" sz="1200"/>
              <a:t>Software Heritage CC-By 4.0 2019</a:t>
            </a:r>
            <a:endParaRPr i="1" sz="1200"/>
          </a:p>
        </p:txBody>
      </p:sp>
      <p:sp>
        <p:nvSpPr>
          <p:cNvPr id="130" name="Google Shape;130;p26"/>
          <p:cNvSpPr txBox="1"/>
          <p:nvPr/>
        </p:nvSpPr>
        <p:spPr>
          <a:xfrm>
            <a:off x="5616475" y="3207300"/>
            <a:ext cx="3539700" cy="688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100"/>
              </a:spcBef>
              <a:spcAft>
                <a:spcPts val="0"/>
              </a:spcAft>
              <a:buClr>
                <a:schemeClr val="dk1"/>
              </a:buClr>
              <a:buSzPts val="1100"/>
              <a:buFont typeface="Arial"/>
              <a:buNone/>
            </a:pPr>
            <a:r>
              <a:rPr b="1" lang="en" sz="1600">
                <a:solidFill>
                  <a:srgbClr val="2D2C5A"/>
                </a:solidFill>
                <a:latin typeface="Calibri"/>
                <a:ea typeface="Calibri"/>
                <a:cs typeface="Calibri"/>
                <a:sym typeface="Calibri"/>
              </a:rPr>
              <a:t>Software has multiple facets:</a:t>
            </a:r>
            <a:endParaRPr b="1" sz="1600">
              <a:solidFill>
                <a:srgbClr val="2D2C5A"/>
              </a:solidFill>
              <a:latin typeface="Calibri"/>
              <a:ea typeface="Calibri"/>
              <a:cs typeface="Calibri"/>
              <a:sym typeface="Calibri"/>
            </a:endParaRPr>
          </a:p>
          <a:p>
            <a:pPr indent="-317500" lvl="0" marL="457200" rtl="0" algn="l">
              <a:lnSpc>
                <a:spcPct val="115000"/>
              </a:lnSpc>
              <a:spcBef>
                <a:spcPts val="0"/>
              </a:spcBef>
              <a:spcAft>
                <a:spcPts val="0"/>
              </a:spcAft>
              <a:buClr>
                <a:srgbClr val="2D2C5A"/>
              </a:buClr>
              <a:buSzPts val="1600"/>
              <a:buChar char="-"/>
            </a:pPr>
            <a:r>
              <a:rPr lang="en" sz="1600">
                <a:solidFill>
                  <a:srgbClr val="2D2C5A"/>
                </a:solidFill>
                <a:latin typeface="Calibri"/>
                <a:ea typeface="Calibri"/>
                <a:cs typeface="Calibri"/>
                <a:sym typeface="Calibri"/>
              </a:rPr>
              <a:t>a </a:t>
            </a:r>
            <a:r>
              <a:rPr b="1" lang="en" sz="1600">
                <a:solidFill>
                  <a:srgbClr val="2D2C5A"/>
                </a:solidFill>
                <a:latin typeface="Calibri"/>
                <a:ea typeface="Calibri"/>
                <a:cs typeface="Calibri"/>
                <a:sym typeface="Calibri"/>
              </a:rPr>
              <a:t>tool</a:t>
            </a:r>
            <a:endParaRPr b="1" sz="1600">
              <a:solidFill>
                <a:srgbClr val="2D2C5A"/>
              </a:solidFill>
              <a:latin typeface="Calibri"/>
              <a:ea typeface="Calibri"/>
              <a:cs typeface="Calibri"/>
              <a:sym typeface="Calibri"/>
            </a:endParaRPr>
          </a:p>
          <a:p>
            <a:pPr indent="-317500" lvl="0" marL="457200" rtl="0" algn="l">
              <a:lnSpc>
                <a:spcPct val="115000"/>
              </a:lnSpc>
              <a:spcBef>
                <a:spcPts val="0"/>
              </a:spcBef>
              <a:spcAft>
                <a:spcPts val="0"/>
              </a:spcAft>
              <a:buClr>
                <a:srgbClr val="2D2C5A"/>
              </a:buClr>
              <a:buSzPts val="1600"/>
              <a:buChar char="-"/>
            </a:pPr>
            <a:r>
              <a:rPr lang="en" sz="1600">
                <a:solidFill>
                  <a:srgbClr val="2D2C5A"/>
                </a:solidFill>
                <a:latin typeface="Calibri"/>
                <a:ea typeface="Calibri"/>
                <a:cs typeface="Calibri"/>
                <a:sym typeface="Calibri"/>
              </a:rPr>
              <a:t>a research </a:t>
            </a:r>
            <a:r>
              <a:rPr b="1" lang="en" sz="1600">
                <a:solidFill>
                  <a:srgbClr val="2D2C5A"/>
                </a:solidFill>
                <a:latin typeface="Calibri"/>
                <a:ea typeface="Calibri"/>
                <a:cs typeface="Calibri"/>
                <a:sym typeface="Calibri"/>
              </a:rPr>
              <a:t>outcome</a:t>
            </a:r>
            <a:r>
              <a:rPr lang="en" sz="1600">
                <a:solidFill>
                  <a:srgbClr val="2D2C5A"/>
                </a:solidFill>
                <a:latin typeface="Calibri"/>
                <a:ea typeface="Calibri"/>
                <a:cs typeface="Calibri"/>
                <a:sym typeface="Calibri"/>
              </a:rPr>
              <a:t> or result</a:t>
            </a:r>
            <a:endParaRPr sz="1600">
              <a:solidFill>
                <a:srgbClr val="2D2C5A"/>
              </a:solidFill>
              <a:latin typeface="Calibri"/>
              <a:ea typeface="Calibri"/>
              <a:cs typeface="Calibri"/>
              <a:sym typeface="Calibri"/>
            </a:endParaRPr>
          </a:p>
          <a:p>
            <a:pPr indent="-317500" lvl="0" marL="457200" rtl="0" algn="l">
              <a:lnSpc>
                <a:spcPct val="115000"/>
              </a:lnSpc>
              <a:spcBef>
                <a:spcPts val="0"/>
              </a:spcBef>
              <a:spcAft>
                <a:spcPts val="0"/>
              </a:spcAft>
              <a:buClr>
                <a:srgbClr val="2D2C5A"/>
              </a:buClr>
              <a:buSzPts val="1600"/>
              <a:buChar char="-"/>
            </a:pPr>
            <a:r>
              <a:rPr b="1" lang="en" sz="1600">
                <a:solidFill>
                  <a:srgbClr val="2D2C5A"/>
                </a:solidFill>
                <a:latin typeface="Calibri"/>
                <a:ea typeface="Calibri"/>
                <a:cs typeface="Calibri"/>
                <a:sym typeface="Calibri"/>
              </a:rPr>
              <a:t>the object </a:t>
            </a:r>
            <a:r>
              <a:rPr lang="en" sz="1600">
                <a:solidFill>
                  <a:srgbClr val="2D2C5A"/>
                </a:solidFill>
                <a:latin typeface="Calibri"/>
                <a:ea typeface="Calibri"/>
                <a:cs typeface="Calibri"/>
                <a:sym typeface="Calibri"/>
              </a:rPr>
              <a:t>of research</a:t>
            </a:r>
            <a:endParaRPr sz="1000">
              <a:latin typeface="Calibri"/>
              <a:ea typeface="Calibri"/>
              <a:cs typeface="Calibri"/>
              <a:sym typeface="Calibri"/>
            </a:endParaRPr>
          </a:p>
        </p:txBody>
      </p:sp>
      <p:sp>
        <p:nvSpPr>
          <p:cNvPr id="131" name="Google Shape;131;p26"/>
          <p:cNvSpPr txBox="1"/>
          <p:nvPr/>
        </p:nvSpPr>
        <p:spPr>
          <a:xfrm>
            <a:off x="-203325" y="48394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Font typeface="Arial"/>
              <a:buNone/>
            </a:pPr>
            <a:r>
              <a:rPr lang="en" sz="1200">
                <a:solidFill>
                  <a:schemeClr val="lt1"/>
                </a:solidFill>
                <a:latin typeface="Calibri"/>
                <a:ea typeface="Calibri"/>
                <a:cs typeface="Calibri"/>
                <a:sym typeface="Calibri"/>
              </a:rPr>
              <a:t>Morane Gruenpeter | IDCC24 | CC-BY - SA | 19/02/2024</a:t>
            </a:r>
            <a:endParaRPr sz="1100">
              <a:solidFill>
                <a:schemeClr val="lt1"/>
              </a:solidFill>
            </a:endParaRPr>
          </a:p>
          <a:p>
            <a:pPr indent="0" lvl="0" marL="0" marR="0" rtl="0" algn="ctr">
              <a:spcBef>
                <a:spcPts val="0"/>
              </a:spcBef>
              <a:spcAft>
                <a:spcPts val="0"/>
              </a:spcAft>
              <a:buNone/>
            </a:pPr>
            <a:r>
              <a:t/>
            </a:r>
            <a:endParaRPr sz="1200">
              <a:solidFill>
                <a:schemeClr val="lt1"/>
              </a:solidFill>
              <a:latin typeface="Calibri"/>
              <a:ea typeface="Calibri"/>
              <a:cs typeface="Calibri"/>
              <a:sym typeface="Calibri"/>
            </a:endParaRPr>
          </a:p>
          <a:p>
            <a:pPr indent="0" lvl="0" marL="0" marR="0" rtl="0" algn="ctr">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
        <p:nvSpPr>
          <p:cNvPr id="132" name="Google Shape;132;p26"/>
          <p:cNvSpPr txBox="1"/>
          <p:nvPr/>
        </p:nvSpPr>
        <p:spPr>
          <a:xfrm>
            <a:off x="3820175" y="148175"/>
            <a:ext cx="5337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1500"/>
              </a:spcAft>
              <a:buNone/>
            </a:pPr>
            <a:r>
              <a:t/>
            </a:r>
            <a:endParaRPr b="1" sz="1300">
              <a:solidFill>
                <a:srgbClr val="073763"/>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7"/>
          <p:cNvPicPr preferRelativeResize="0"/>
          <p:nvPr/>
        </p:nvPicPr>
        <p:blipFill>
          <a:blip r:embed="rId3">
            <a:alphaModFix/>
          </a:blip>
          <a:stretch>
            <a:fillRect/>
          </a:stretch>
        </p:blipFill>
        <p:spPr>
          <a:xfrm>
            <a:off x="3942792" y="1886449"/>
            <a:ext cx="3618258" cy="1900326"/>
          </a:xfrm>
          <a:prstGeom prst="rect">
            <a:avLst/>
          </a:prstGeom>
          <a:noFill/>
          <a:ln>
            <a:noFill/>
          </a:ln>
        </p:spPr>
      </p:pic>
      <p:sp>
        <p:nvSpPr>
          <p:cNvPr id="138" name="Google Shape;138;p27"/>
          <p:cNvSpPr txBox="1"/>
          <p:nvPr>
            <p:ph idx="1" type="body"/>
          </p:nvPr>
        </p:nvSpPr>
        <p:spPr>
          <a:xfrm>
            <a:off x="3811370" y="4901734"/>
            <a:ext cx="2142000" cy="208800"/>
          </a:xfrm>
          <a:prstGeom prst="rect">
            <a:avLst/>
          </a:prstGeom>
        </p:spPr>
        <p:txBody>
          <a:bodyPr anchorCtr="0" anchor="t" bIns="34275" lIns="68575" spcFirstLastPara="1" rIns="68575" wrap="square" tIns="34275">
            <a:normAutofit/>
          </a:bodyPr>
          <a:lstStyle/>
          <a:p>
            <a:pPr indent="0" lvl="0" marL="0" rtl="0" algn="ctr">
              <a:spcBef>
                <a:spcPts val="800"/>
              </a:spcBef>
              <a:spcAft>
                <a:spcPts val="0"/>
              </a:spcAft>
              <a:buNone/>
            </a:pPr>
            <a:r>
              <a:t/>
            </a:r>
            <a:endParaRPr/>
          </a:p>
        </p:txBody>
      </p:sp>
      <p:sp>
        <p:nvSpPr>
          <p:cNvPr id="139" name="Google Shape;139;p27"/>
          <p:cNvSpPr txBox="1"/>
          <p:nvPr>
            <p:ph idx="2" type="body"/>
          </p:nvPr>
        </p:nvSpPr>
        <p:spPr>
          <a:xfrm>
            <a:off x="636849" y="4901734"/>
            <a:ext cx="2142000" cy="2088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p:txBody>
      </p:sp>
      <p:sp>
        <p:nvSpPr>
          <p:cNvPr id="140" name="Google Shape;140;p27"/>
          <p:cNvSpPr txBox="1"/>
          <p:nvPr/>
        </p:nvSpPr>
        <p:spPr>
          <a:xfrm>
            <a:off x="775908" y="-253050"/>
            <a:ext cx="7749600" cy="37233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t/>
            </a:r>
            <a:endParaRPr sz="1800">
              <a:solidFill>
                <a:srgbClr val="2D2C5A"/>
              </a:solidFill>
              <a:latin typeface="Montserrat Medium"/>
              <a:ea typeface="Montserrat Medium"/>
              <a:cs typeface="Montserrat Medium"/>
              <a:sym typeface="Montserrat Medium"/>
            </a:endParaRPr>
          </a:p>
          <a:p>
            <a:pPr indent="0" lvl="0" marL="914400" rtl="0" algn="l">
              <a:lnSpc>
                <a:spcPct val="115000"/>
              </a:lnSpc>
              <a:spcBef>
                <a:spcPts val="1600"/>
              </a:spcBef>
              <a:spcAft>
                <a:spcPts val="0"/>
              </a:spcAft>
              <a:buNone/>
            </a:pPr>
            <a:r>
              <a:t/>
            </a:r>
            <a:endParaRPr>
              <a:solidFill>
                <a:srgbClr val="2D2C5A"/>
              </a:solidFill>
              <a:latin typeface="Montserrat Medium"/>
              <a:ea typeface="Montserrat Medium"/>
              <a:cs typeface="Montserrat Medium"/>
              <a:sym typeface="Montserrat Medium"/>
            </a:endParaRPr>
          </a:p>
          <a:p>
            <a:pPr indent="0" lvl="0" marL="342900" rtl="0" algn="l">
              <a:lnSpc>
                <a:spcPct val="90000"/>
              </a:lnSpc>
              <a:spcBef>
                <a:spcPts val="1600"/>
              </a:spcBef>
              <a:spcAft>
                <a:spcPts val="1600"/>
              </a:spcAft>
              <a:buNone/>
            </a:pPr>
            <a:r>
              <a:t/>
            </a:r>
            <a:endParaRPr sz="1600">
              <a:solidFill>
                <a:srgbClr val="2D2C5A"/>
              </a:solidFill>
              <a:latin typeface="Montserrat Medium"/>
              <a:ea typeface="Montserrat Medium"/>
              <a:cs typeface="Montserrat Medium"/>
              <a:sym typeface="Montserrat Medium"/>
            </a:endParaRPr>
          </a:p>
        </p:txBody>
      </p:sp>
      <p:sp>
        <p:nvSpPr>
          <p:cNvPr id="141" name="Google Shape;141;p27"/>
          <p:cNvSpPr txBox="1"/>
          <p:nvPr/>
        </p:nvSpPr>
        <p:spPr>
          <a:xfrm>
            <a:off x="257400" y="592073"/>
            <a:ext cx="6505800" cy="963300"/>
          </a:xfrm>
          <a:prstGeom prst="rect">
            <a:avLst/>
          </a:prstGeom>
          <a:noFill/>
          <a:ln>
            <a:noFill/>
          </a:ln>
        </p:spPr>
        <p:txBody>
          <a:bodyPr anchorCtr="0" anchor="ctr" bIns="34275" lIns="68575" spcFirstLastPara="1" rIns="68575" wrap="square" tIns="34275">
            <a:normAutofit/>
          </a:bodyPr>
          <a:lstStyle/>
          <a:p>
            <a:pPr indent="0" lvl="0" marL="0" rtl="0" algn="l">
              <a:lnSpc>
                <a:spcPct val="150000"/>
              </a:lnSpc>
              <a:spcBef>
                <a:spcPts val="0"/>
              </a:spcBef>
              <a:spcAft>
                <a:spcPts val="0"/>
              </a:spcAft>
              <a:buNone/>
            </a:pPr>
            <a:r>
              <a:rPr b="1" lang="en" sz="2400">
                <a:solidFill>
                  <a:srgbClr val="2D2C5A"/>
                </a:solidFill>
                <a:latin typeface="Calibri"/>
                <a:ea typeface="Calibri"/>
                <a:cs typeface="Calibri"/>
                <a:sym typeface="Calibri"/>
              </a:rPr>
              <a:t>Who should use the </a:t>
            </a:r>
            <a:r>
              <a:rPr b="1" lang="en" sz="2400">
                <a:solidFill>
                  <a:srgbClr val="2D2C5A"/>
                </a:solidFill>
                <a:latin typeface="Calibri"/>
                <a:ea typeface="Calibri"/>
                <a:cs typeface="Calibri"/>
                <a:sym typeface="Calibri"/>
              </a:rPr>
              <a:t>guidelines</a:t>
            </a:r>
            <a:r>
              <a:rPr b="1" lang="en" sz="2400">
                <a:solidFill>
                  <a:srgbClr val="2D2C5A"/>
                </a:solidFill>
                <a:latin typeface="Calibri"/>
                <a:ea typeface="Calibri"/>
                <a:cs typeface="Calibri"/>
                <a:sym typeface="Calibri"/>
              </a:rPr>
              <a:t>?</a:t>
            </a:r>
            <a:endParaRPr b="1" sz="2400">
              <a:solidFill>
                <a:srgbClr val="2D2C5A"/>
              </a:solidFill>
              <a:latin typeface="Calibri"/>
              <a:ea typeface="Calibri"/>
              <a:cs typeface="Calibri"/>
              <a:sym typeface="Calibri"/>
            </a:endParaRPr>
          </a:p>
        </p:txBody>
      </p:sp>
      <p:sp>
        <p:nvSpPr>
          <p:cNvPr id="142" name="Google Shape;142;p27"/>
          <p:cNvSpPr/>
          <p:nvPr/>
        </p:nvSpPr>
        <p:spPr>
          <a:xfrm>
            <a:off x="3091525" y="2875313"/>
            <a:ext cx="993300" cy="170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7"/>
          <p:cNvSpPr txBox="1"/>
          <p:nvPr/>
        </p:nvSpPr>
        <p:spPr>
          <a:xfrm>
            <a:off x="201700" y="2725000"/>
            <a:ext cx="2835600" cy="31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F</a:t>
            </a:r>
            <a:r>
              <a:rPr lang="en">
                <a:latin typeface="Calibri"/>
                <a:ea typeface="Calibri"/>
                <a:cs typeface="Calibri"/>
                <a:sym typeface="Calibri"/>
              </a:rPr>
              <a:t>AIR-IMPACT RSMD guidelines</a:t>
            </a:r>
            <a:endParaRPr>
              <a:latin typeface="Calibri"/>
              <a:ea typeface="Calibri"/>
              <a:cs typeface="Calibri"/>
              <a:sym typeface="Calibri"/>
            </a:endParaRPr>
          </a:p>
        </p:txBody>
      </p:sp>
      <p:sp>
        <p:nvSpPr>
          <p:cNvPr id="144" name="Google Shape;144;p27"/>
          <p:cNvSpPr txBox="1"/>
          <p:nvPr/>
        </p:nvSpPr>
        <p:spPr>
          <a:xfrm>
            <a:off x="-203325" y="48394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Font typeface="Arial"/>
              <a:buNone/>
            </a:pPr>
            <a:r>
              <a:rPr lang="en" sz="1200">
                <a:solidFill>
                  <a:schemeClr val="lt1"/>
                </a:solidFill>
                <a:latin typeface="Calibri"/>
                <a:ea typeface="Calibri"/>
                <a:cs typeface="Calibri"/>
                <a:sym typeface="Calibri"/>
              </a:rPr>
              <a:t>Morane Gruenpeter | IDCC24 | CC-BY - SA | 19/02/2024</a:t>
            </a:r>
            <a:endParaRPr sz="1100">
              <a:solidFill>
                <a:schemeClr val="lt1"/>
              </a:solidFill>
            </a:endParaRPr>
          </a:p>
          <a:p>
            <a:pPr indent="0" lvl="0" marL="0" marR="0" rtl="0" algn="ctr">
              <a:spcBef>
                <a:spcPts val="0"/>
              </a:spcBef>
              <a:spcAft>
                <a:spcPts val="0"/>
              </a:spcAft>
              <a:buNone/>
            </a:pPr>
            <a:r>
              <a:t/>
            </a:r>
            <a:endParaRPr sz="1200">
              <a:solidFill>
                <a:schemeClr val="lt1"/>
              </a:solidFill>
              <a:latin typeface="Calibri"/>
              <a:ea typeface="Calibri"/>
              <a:cs typeface="Calibri"/>
              <a:sym typeface="Calibri"/>
            </a:endParaRPr>
          </a:p>
        </p:txBody>
      </p:sp>
      <p:sp>
        <p:nvSpPr>
          <p:cNvPr id="145" name="Google Shape;145;p27"/>
          <p:cNvSpPr/>
          <p:nvPr/>
        </p:nvSpPr>
        <p:spPr>
          <a:xfrm>
            <a:off x="257400" y="2731100"/>
            <a:ext cx="7650900" cy="369300"/>
          </a:xfrm>
          <a:prstGeom prst="roundRect">
            <a:avLst>
              <a:gd fmla="val 16667" name="adj"/>
            </a:avLst>
          </a:prstGeom>
          <a:noFill/>
          <a:ln cap="flat" cmpd="sng" w="381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7"/>
          <p:cNvSpPr txBox="1"/>
          <p:nvPr/>
        </p:nvSpPr>
        <p:spPr>
          <a:xfrm>
            <a:off x="1589375" y="4148525"/>
            <a:ext cx="6634800" cy="6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Pyramid from Strategy for Culture Change: </a:t>
            </a:r>
            <a:r>
              <a:rPr b="1" lang="en" sz="900"/>
              <a:t>Brian Nosek </a:t>
            </a:r>
            <a:r>
              <a:rPr lang="en" sz="900"/>
              <a:t>(2019) https://www.cos.io/blog/strategy-for-culture-change</a:t>
            </a:r>
            <a:endParaRPr sz="900"/>
          </a:p>
        </p:txBody>
      </p:sp>
      <p:sp>
        <p:nvSpPr>
          <p:cNvPr id="147" name="Google Shape;147;p27"/>
          <p:cNvSpPr txBox="1"/>
          <p:nvPr/>
        </p:nvSpPr>
        <p:spPr>
          <a:xfrm>
            <a:off x="3820175" y="148175"/>
            <a:ext cx="5337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1500"/>
              </a:spcAft>
              <a:buNone/>
            </a:pPr>
            <a:r>
              <a:t/>
            </a:r>
            <a:endParaRPr b="1" sz="1300">
              <a:solidFill>
                <a:srgbClr val="073763"/>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8"/>
          <p:cNvSpPr txBox="1"/>
          <p:nvPr/>
        </p:nvSpPr>
        <p:spPr>
          <a:xfrm>
            <a:off x="415600" y="520850"/>
            <a:ext cx="5559300" cy="10983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None/>
            </a:pPr>
            <a:r>
              <a:rPr lang="en" sz="2700">
                <a:solidFill>
                  <a:srgbClr val="4470A7"/>
                </a:solidFill>
                <a:latin typeface="Calibri"/>
                <a:ea typeface="Calibri"/>
                <a:cs typeface="Calibri"/>
                <a:sym typeface="Calibri"/>
              </a:rPr>
              <a:t>#RSMD_guidelines timeline</a:t>
            </a:r>
            <a:endParaRPr sz="2700">
              <a:solidFill>
                <a:srgbClr val="4470A7"/>
              </a:solidFill>
              <a:latin typeface="Calibri"/>
              <a:ea typeface="Calibri"/>
              <a:cs typeface="Calibri"/>
              <a:sym typeface="Calibri"/>
            </a:endParaRPr>
          </a:p>
        </p:txBody>
      </p:sp>
      <p:sp>
        <p:nvSpPr>
          <p:cNvPr id="153" name="Google Shape;153;p28"/>
          <p:cNvSpPr txBox="1"/>
          <p:nvPr/>
        </p:nvSpPr>
        <p:spPr>
          <a:xfrm>
            <a:off x="4007448" y="1193325"/>
            <a:ext cx="2320800" cy="615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rgbClr val="000000"/>
              </a:buClr>
              <a:buSzPts val="1100"/>
              <a:buFont typeface="Arial"/>
              <a:buNone/>
            </a:pPr>
            <a:r>
              <a:rPr lang="en">
                <a:latin typeface="Calibri"/>
                <a:ea typeface="Calibri"/>
                <a:cs typeface="Calibri"/>
                <a:sym typeface="Calibri"/>
              </a:rPr>
              <a:t>Research Software</a:t>
            </a:r>
            <a:endParaRPr>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rPr lang="en">
                <a:latin typeface="Calibri"/>
                <a:ea typeface="Calibri"/>
                <a:cs typeface="Calibri"/>
                <a:sym typeface="Calibri"/>
              </a:rPr>
              <a:t>Metadata (RSMD) Guidelines</a:t>
            </a:r>
            <a:endParaRPr>
              <a:latin typeface="Calibri"/>
              <a:ea typeface="Calibri"/>
              <a:cs typeface="Calibri"/>
              <a:sym typeface="Calibri"/>
            </a:endParaRPr>
          </a:p>
        </p:txBody>
      </p:sp>
      <p:sp>
        <p:nvSpPr>
          <p:cNvPr id="154" name="Google Shape;154;p28"/>
          <p:cNvSpPr txBox="1"/>
          <p:nvPr/>
        </p:nvSpPr>
        <p:spPr>
          <a:xfrm>
            <a:off x="5520200" y="3942950"/>
            <a:ext cx="1115700" cy="8313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a:solidFill>
                  <a:schemeClr val="dk1"/>
                </a:solidFill>
                <a:latin typeface="Calibri"/>
                <a:ea typeface="Calibri"/>
                <a:cs typeface="Calibri"/>
                <a:sym typeface="Calibri"/>
              </a:rPr>
              <a:t>May </a:t>
            </a:r>
            <a:r>
              <a:rPr lang="en">
                <a:solidFill>
                  <a:schemeClr val="dk1"/>
                </a:solidFill>
                <a:latin typeface="Calibri"/>
                <a:ea typeface="Calibri"/>
                <a:cs typeface="Calibri"/>
                <a:sym typeface="Calibri"/>
              </a:rPr>
              <a:t> 2023  </a:t>
            </a:r>
            <a:r>
              <a:rPr lang="en">
                <a:latin typeface="Calibri"/>
                <a:ea typeface="Calibri"/>
                <a:cs typeface="Calibri"/>
                <a:sym typeface="Calibri"/>
              </a:rPr>
              <a:t>CodeMeta </a:t>
            </a:r>
            <a:endParaRPr>
              <a:latin typeface="Calibri"/>
              <a:ea typeface="Calibri"/>
              <a:cs typeface="Calibri"/>
              <a:sym typeface="Calibri"/>
            </a:endParaRPr>
          </a:p>
          <a:p>
            <a:pPr indent="0" lvl="0" marL="0" rtl="0" algn="l">
              <a:lnSpc>
                <a:spcPct val="100000"/>
              </a:lnSpc>
              <a:spcBef>
                <a:spcPts val="0"/>
              </a:spcBef>
              <a:spcAft>
                <a:spcPts val="0"/>
              </a:spcAft>
              <a:buNone/>
            </a:pPr>
            <a:r>
              <a:rPr lang="en">
                <a:latin typeface="Calibri"/>
                <a:ea typeface="Calibri"/>
                <a:cs typeface="Calibri"/>
                <a:sym typeface="Calibri"/>
              </a:rPr>
              <a:t>V3.0 release</a:t>
            </a:r>
            <a:endParaRPr>
              <a:latin typeface="Calibri"/>
              <a:ea typeface="Calibri"/>
              <a:cs typeface="Calibri"/>
              <a:sym typeface="Calibri"/>
            </a:endParaRPr>
          </a:p>
        </p:txBody>
      </p:sp>
      <p:grpSp>
        <p:nvGrpSpPr>
          <p:cNvPr id="155" name="Google Shape;155;p28"/>
          <p:cNvGrpSpPr/>
          <p:nvPr/>
        </p:nvGrpSpPr>
        <p:grpSpPr>
          <a:xfrm>
            <a:off x="819425" y="1829949"/>
            <a:ext cx="7257225" cy="969576"/>
            <a:chOff x="624475" y="2945199"/>
            <a:chExt cx="7257225" cy="969576"/>
          </a:xfrm>
        </p:grpSpPr>
        <p:sp>
          <p:nvSpPr>
            <p:cNvPr id="156" name="Google Shape;156;p28"/>
            <p:cNvSpPr/>
            <p:nvPr/>
          </p:nvSpPr>
          <p:spPr>
            <a:xfrm>
              <a:off x="1924725" y="3319875"/>
              <a:ext cx="914400" cy="275400"/>
            </a:xfrm>
            <a:prstGeom prst="homePlate">
              <a:avLst>
                <a:gd fmla="val 50000" name="adj"/>
              </a:avLst>
            </a:prstGeom>
            <a:solidFill>
              <a:srgbClr val="5B9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8"/>
            <p:cNvSpPr/>
            <p:nvPr/>
          </p:nvSpPr>
          <p:spPr>
            <a:xfrm>
              <a:off x="1010325" y="3000375"/>
              <a:ext cx="914400" cy="914400"/>
            </a:xfrm>
            <a:prstGeom prst="ellipse">
              <a:avLst/>
            </a:prstGeom>
            <a:noFill/>
            <a:ln cap="flat" cmpd="sng" w="76200">
              <a:solidFill>
                <a:srgbClr val="5B9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8"/>
            <p:cNvSpPr/>
            <p:nvPr/>
          </p:nvSpPr>
          <p:spPr>
            <a:xfrm>
              <a:off x="4663775" y="3319875"/>
              <a:ext cx="914400" cy="275400"/>
            </a:xfrm>
            <a:prstGeom prst="homePlate">
              <a:avLst>
                <a:gd fmla="val 50000" name="adj"/>
              </a:avLst>
            </a:prstGeom>
            <a:solidFill>
              <a:srgbClr val="447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8"/>
            <p:cNvSpPr/>
            <p:nvPr/>
          </p:nvSpPr>
          <p:spPr>
            <a:xfrm>
              <a:off x="3749375" y="3000375"/>
              <a:ext cx="914400" cy="914400"/>
            </a:xfrm>
            <a:prstGeom prst="ellipse">
              <a:avLst/>
            </a:prstGeom>
            <a:noFill/>
            <a:ln cap="flat" cmpd="sng" w="76200">
              <a:solidFill>
                <a:srgbClr val="4472C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8"/>
            <p:cNvSpPr/>
            <p:nvPr/>
          </p:nvSpPr>
          <p:spPr>
            <a:xfrm>
              <a:off x="2680950" y="3321850"/>
              <a:ext cx="1068300" cy="275400"/>
            </a:xfrm>
            <a:prstGeom prst="chevron">
              <a:avLst>
                <a:gd fmla="val 50000" name="adj"/>
              </a:avLst>
            </a:prstGeom>
            <a:solidFill>
              <a:srgbClr val="447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8"/>
            <p:cNvSpPr/>
            <p:nvPr/>
          </p:nvSpPr>
          <p:spPr>
            <a:xfrm>
              <a:off x="5372775" y="3321850"/>
              <a:ext cx="1068300" cy="275400"/>
            </a:xfrm>
            <a:prstGeom prst="chevron">
              <a:avLst>
                <a:gd fmla="val 50000" name="adj"/>
              </a:avLst>
            </a:prstGeom>
            <a:solidFill>
              <a:srgbClr val="5B9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8"/>
            <p:cNvSpPr/>
            <p:nvPr/>
          </p:nvSpPr>
          <p:spPr>
            <a:xfrm>
              <a:off x="624475" y="3321863"/>
              <a:ext cx="390000" cy="275400"/>
            </a:xfrm>
            <a:prstGeom prst="chevron">
              <a:avLst>
                <a:gd fmla="val 50000" name="adj"/>
              </a:avLst>
            </a:prstGeom>
            <a:solidFill>
              <a:srgbClr val="5B9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8"/>
            <p:cNvSpPr/>
            <p:nvPr/>
          </p:nvSpPr>
          <p:spPr>
            <a:xfrm>
              <a:off x="7333000" y="3319875"/>
              <a:ext cx="548700" cy="275400"/>
            </a:xfrm>
            <a:prstGeom prst="homePlate">
              <a:avLst>
                <a:gd fmla="val 50000" name="adj"/>
              </a:avLst>
            </a:prstGeom>
            <a:solidFill>
              <a:srgbClr val="5B9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8"/>
            <p:cNvSpPr/>
            <p:nvPr/>
          </p:nvSpPr>
          <p:spPr>
            <a:xfrm>
              <a:off x="6441075" y="2945199"/>
              <a:ext cx="914400" cy="914400"/>
            </a:xfrm>
            <a:prstGeom prst="ellipse">
              <a:avLst/>
            </a:prstGeom>
            <a:noFill/>
            <a:ln cap="flat" cmpd="sng" w="76200">
              <a:solidFill>
                <a:srgbClr val="5B9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p>
          </p:txBody>
        </p:sp>
      </p:grpSp>
      <p:pic>
        <p:nvPicPr>
          <p:cNvPr id="165" name="Google Shape;165;p28"/>
          <p:cNvPicPr preferRelativeResize="0"/>
          <p:nvPr/>
        </p:nvPicPr>
        <p:blipFill>
          <a:blip r:embed="rId3">
            <a:alphaModFix/>
          </a:blip>
          <a:stretch>
            <a:fillRect/>
          </a:stretch>
        </p:blipFill>
        <p:spPr>
          <a:xfrm>
            <a:off x="6781234" y="2137219"/>
            <a:ext cx="561521" cy="354844"/>
          </a:xfrm>
          <a:prstGeom prst="rect">
            <a:avLst/>
          </a:prstGeom>
          <a:noFill/>
          <a:ln>
            <a:noFill/>
          </a:ln>
        </p:spPr>
      </p:pic>
      <p:sp>
        <p:nvSpPr>
          <p:cNvPr id="166" name="Google Shape;166;p28"/>
          <p:cNvSpPr txBox="1"/>
          <p:nvPr/>
        </p:nvSpPr>
        <p:spPr>
          <a:xfrm>
            <a:off x="140700" y="2605725"/>
            <a:ext cx="1280700" cy="6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June</a:t>
            </a:r>
            <a:r>
              <a:rPr lang="en">
                <a:latin typeface="Calibri"/>
                <a:ea typeface="Calibri"/>
                <a:cs typeface="Calibri"/>
                <a:sym typeface="Calibri"/>
              </a:rPr>
              <a:t> 2022</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FAIR-IMPACT</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Launch</a:t>
            </a:r>
            <a:endParaRPr>
              <a:latin typeface="Calibri"/>
              <a:ea typeface="Calibri"/>
              <a:cs typeface="Calibri"/>
              <a:sym typeface="Calibri"/>
            </a:endParaRPr>
          </a:p>
        </p:txBody>
      </p:sp>
      <p:sp>
        <p:nvSpPr>
          <p:cNvPr id="167" name="Google Shape;167;p28"/>
          <p:cNvSpPr txBox="1"/>
          <p:nvPr/>
        </p:nvSpPr>
        <p:spPr>
          <a:xfrm>
            <a:off x="6328300" y="1179975"/>
            <a:ext cx="1634100" cy="6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alibri"/>
                <a:ea typeface="Calibri"/>
                <a:cs typeface="Calibri"/>
                <a:sym typeface="Calibri"/>
              </a:rPr>
              <a:t>Due</a:t>
            </a:r>
            <a:r>
              <a:rPr lang="en">
                <a:latin typeface="Calibri"/>
                <a:ea typeface="Calibri"/>
                <a:cs typeface="Calibri"/>
                <a:sym typeface="Calibri"/>
              </a:rPr>
              <a:t>: June</a:t>
            </a:r>
            <a:r>
              <a:rPr lang="en">
                <a:latin typeface="Calibri"/>
                <a:ea typeface="Calibri"/>
                <a:cs typeface="Calibri"/>
                <a:sym typeface="Calibri"/>
              </a:rPr>
              <a:t> 2023</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D4.4 submission</a:t>
            </a:r>
            <a:endParaRPr>
              <a:latin typeface="Calibri"/>
              <a:ea typeface="Calibri"/>
              <a:cs typeface="Calibri"/>
              <a:sym typeface="Calibri"/>
            </a:endParaRPr>
          </a:p>
        </p:txBody>
      </p:sp>
      <p:sp>
        <p:nvSpPr>
          <p:cNvPr id="168" name="Google Shape;168;p28"/>
          <p:cNvSpPr txBox="1"/>
          <p:nvPr/>
        </p:nvSpPr>
        <p:spPr>
          <a:xfrm>
            <a:off x="2664925" y="2492050"/>
            <a:ext cx="1503900" cy="15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March 2023</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#RS_Workshop</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Co-located</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RDA P20</a:t>
            </a:r>
            <a:endParaRPr>
              <a:latin typeface="Calibri"/>
              <a:ea typeface="Calibri"/>
              <a:cs typeface="Calibri"/>
              <a:sym typeface="Calibri"/>
            </a:endParaRPr>
          </a:p>
        </p:txBody>
      </p:sp>
      <p:pic>
        <p:nvPicPr>
          <p:cNvPr id="169" name="Google Shape;169;p28"/>
          <p:cNvPicPr preferRelativeResize="0"/>
          <p:nvPr/>
        </p:nvPicPr>
        <p:blipFill>
          <a:blip r:embed="rId4">
            <a:alphaModFix/>
          </a:blip>
          <a:stretch>
            <a:fillRect/>
          </a:stretch>
        </p:blipFill>
        <p:spPr>
          <a:xfrm>
            <a:off x="4173694" y="2040275"/>
            <a:ext cx="548700" cy="548700"/>
          </a:xfrm>
          <a:prstGeom prst="rect">
            <a:avLst/>
          </a:prstGeom>
          <a:noFill/>
          <a:ln>
            <a:noFill/>
          </a:ln>
        </p:spPr>
      </p:pic>
      <p:pic>
        <p:nvPicPr>
          <p:cNvPr id="170" name="Google Shape;170;p28"/>
          <p:cNvPicPr preferRelativeResize="0"/>
          <p:nvPr/>
        </p:nvPicPr>
        <p:blipFill>
          <a:blip r:embed="rId5">
            <a:alphaModFix/>
          </a:blip>
          <a:stretch>
            <a:fillRect/>
          </a:stretch>
        </p:blipFill>
        <p:spPr>
          <a:xfrm>
            <a:off x="1328955" y="2057048"/>
            <a:ext cx="548700" cy="548679"/>
          </a:xfrm>
          <a:prstGeom prst="rect">
            <a:avLst/>
          </a:prstGeom>
          <a:noFill/>
          <a:ln>
            <a:noFill/>
          </a:ln>
        </p:spPr>
      </p:pic>
      <p:pic>
        <p:nvPicPr>
          <p:cNvPr id="171" name="Google Shape;171;p28"/>
          <p:cNvPicPr preferRelativeResize="0"/>
          <p:nvPr/>
        </p:nvPicPr>
        <p:blipFill>
          <a:blip r:embed="rId6">
            <a:alphaModFix/>
          </a:blip>
          <a:stretch>
            <a:fillRect/>
          </a:stretch>
        </p:blipFill>
        <p:spPr>
          <a:xfrm>
            <a:off x="2847674" y="3546400"/>
            <a:ext cx="972505" cy="548700"/>
          </a:xfrm>
          <a:prstGeom prst="rect">
            <a:avLst/>
          </a:prstGeom>
          <a:noFill/>
          <a:ln>
            <a:noFill/>
          </a:ln>
        </p:spPr>
      </p:pic>
      <p:pic>
        <p:nvPicPr>
          <p:cNvPr id="172" name="Google Shape;172;p28"/>
          <p:cNvPicPr preferRelativeResize="0"/>
          <p:nvPr/>
        </p:nvPicPr>
        <p:blipFill>
          <a:blip r:embed="rId7">
            <a:alphaModFix/>
          </a:blip>
          <a:stretch>
            <a:fillRect/>
          </a:stretch>
        </p:blipFill>
        <p:spPr>
          <a:xfrm>
            <a:off x="140700" y="4363150"/>
            <a:ext cx="2379100" cy="310325"/>
          </a:xfrm>
          <a:prstGeom prst="rect">
            <a:avLst/>
          </a:prstGeom>
          <a:noFill/>
          <a:ln>
            <a:noFill/>
          </a:ln>
        </p:spPr>
      </p:pic>
      <p:sp>
        <p:nvSpPr>
          <p:cNvPr id="173" name="Google Shape;173;p28"/>
          <p:cNvSpPr txBox="1"/>
          <p:nvPr/>
        </p:nvSpPr>
        <p:spPr>
          <a:xfrm>
            <a:off x="4694200" y="2511775"/>
            <a:ext cx="1634100" cy="6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alibri"/>
                <a:ea typeface="Calibri"/>
                <a:cs typeface="Calibri"/>
                <a:sym typeface="Calibri"/>
              </a:rPr>
              <a:t>May</a:t>
            </a:r>
            <a:r>
              <a:rPr b="1" lang="en">
                <a:latin typeface="Calibri"/>
                <a:ea typeface="Calibri"/>
                <a:cs typeface="Calibri"/>
                <a:sym typeface="Calibri"/>
              </a:rPr>
              <a:t> 2023</a:t>
            </a:r>
            <a:endParaRPr b="1">
              <a:latin typeface="Calibri"/>
              <a:ea typeface="Calibri"/>
              <a:cs typeface="Calibri"/>
              <a:sym typeface="Calibri"/>
            </a:endParaRPr>
          </a:p>
          <a:p>
            <a:pPr indent="0" lvl="0" marL="0" rtl="0" algn="l">
              <a:spcBef>
                <a:spcPts val="0"/>
              </a:spcBef>
              <a:spcAft>
                <a:spcPts val="0"/>
              </a:spcAft>
              <a:buNone/>
            </a:pPr>
            <a:r>
              <a:rPr b="1" lang="en">
                <a:latin typeface="Calibri"/>
                <a:ea typeface="Calibri"/>
                <a:cs typeface="Calibri"/>
                <a:sym typeface="Calibri"/>
              </a:rPr>
              <a:t>#RSMD_guidelines</a:t>
            </a:r>
            <a:endParaRPr b="1">
              <a:latin typeface="Calibri"/>
              <a:ea typeface="Calibri"/>
              <a:cs typeface="Calibri"/>
              <a:sym typeface="Calibri"/>
            </a:endParaRPr>
          </a:p>
          <a:p>
            <a:pPr indent="0" lvl="0" marL="0" rtl="0" algn="l">
              <a:spcBef>
                <a:spcPts val="0"/>
              </a:spcBef>
              <a:spcAft>
                <a:spcPts val="0"/>
              </a:spcAft>
              <a:buNone/>
            </a:pPr>
            <a:r>
              <a:rPr b="1" lang="en">
                <a:latin typeface="Calibri"/>
                <a:ea typeface="Calibri"/>
                <a:cs typeface="Calibri"/>
                <a:sym typeface="Calibri"/>
              </a:rPr>
              <a:t>Community consultation</a:t>
            </a:r>
            <a:endParaRPr b="1">
              <a:latin typeface="Calibri"/>
              <a:ea typeface="Calibri"/>
              <a:cs typeface="Calibri"/>
              <a:sym typeface="Calibri"/>
            </a:endParaRPr>
          </a:p>
        </p:txBody>
      </p:sp>
      <p:sp>
        <p:nvSpPr>
          <p:cNvPr id="174" name="Google Shape;174;p28"/>
          <p:cNvSpPr txBox="1"/>
          <p:nvPr/>
        </p:nvSpPr>
        <p:spPr>
          <a:xfrm>
            <a:off x="6883550" y="3942950"/>
            <a:ext cx="1355700" cy="8313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a:latin typeface="Calibri"/>
                <a:ea typeface="Calibri"/>
                <a:cs typeface="Calibri"/>
                <a:sym typeface="Calibri"/>
              </a:rPr>
              <a:t>Sept. 2023 </a:t>
            </a:r>
            <a:r>
              <a:rPr lang="en">
                <a:latin typeface="Calibri"/>
                <a:ea typeface="Calibri"/>
                <a:cs typeface="Calibri"/>
                <a:sym typeface="Calibri"/>
              </a:rPr>
              <a:t>CodeMeta webinar</a:t>
            </a:r>
            <a:endParaRPr>
              <a:latin typeface="Calibri"/>
              <a:ea typeface="Calibri"/>
              <a:cs typeface="Calibri"/>
              <a:sym typeface="Calibri"/>
            </a:endParaRPr>
          </a:p>
        </p:txBody>
      </p:sp>
      <p:sp>
        <p:nvSpPr>
          <p:cNvPr id="175" name="Google Shape;175;p28"/>
          <p:cNvSpPr txBox="1"/>
          <p:nvPr/>
        </p:nvSpPr>
        <p:spPr>
          <a:xfrm>
            <a:off x="7805200" y="1154700"/>
            <a:ext cx="1280700" cy="6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alibri"/>
                <a:ea typeface="Calibri"/>
                <a:cs typeface="Calibri"/>
                <a:sym typeface="Calibri"/>
              </a:rPr>
              <a:t>2024-2025</a:t>
            </a:r>
            <a:endParaRPr b="1">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Dissemination</a:t>
            </a:r>
            <a:r>
              <a:rPr lang="en">
                <a:latin typeface="Calibri"/>
                <a:ea typeface="Calibri"/>
                <a:cs typeface="Calibri"/>
                <a:sym typeface="Calibri"/>
              </a:rPr>
              <a:t> &amp; adoption</a:t>
            </a:r>
            <a:endParaRPr>
              <a:latin typeface="Calibri"/>
              <a:ea typeface="Calibri"/>
              <a:cs typeface="Calibri"/>
              <a:sym typeface="Calibri"/>
            </a:endParaRPr>
          </a:p>
        </p:txBody>
      </p:sp>
      <p:sp>
        <p:nvSpPr>
          <p:cNvPr id="176" name="Google Shape;176;p28"/>
          <p:cNvSpPr txBox="1"/>
          <p:nvPr/>
        </p:nvSpPr>
        <p:spPr>
          <a:xfrm>
            <a:off x="7726050" y="2575075"/>
            <a:ext cx="1564800" cy="831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a:latin typeface="Calibri"/>
                <a:ea typeface="Calibri"/>
                <a:cs typeface="Calibri"/>
                <a:sym typeface="Calibri"/>
              </a:rPr>
              <a:t>October</a:t>
            </a:r>
            <a:r>
              <a:rPr lang="en">
                <a:latin typeface="Calibri"/>
                <a:ea typeface="Calibri"/>
                <a:cs typeface="Calibri"/>
                <a:sym typeface="Calibri"/>
              </a:rPr>
              <a:t> 2023 </a:t>
            </a:r>
            <a:endParaRPr>
              <a:latin typeface="Calibri"/>
              <a:ea typeface="Calibri"/>
              <a:cs typeface="Calibri"/>
              <a:sym typeface="Calibri"/>
            </a:endParaRPr>
          </a:p>
          <a:p>
            <a:pPr indent="0" lvl="0" marL="0" rtl="0" algn="l">
              <a:lnSpc>
                <a:spcPct val="100000"/>
              </a:lnSpc>
              <a:spcBef>
                <a:spcPts val="0"/>
              </a:spcBef>
              <a:spcAft>
                <a:spcPts val="0"/>
              </a:spcAft>
              <a:buNone/>
            </a:pPr>
            <a:r>
              <a:rPr lang="en">
                <a:latin typeface="Calibri"/>
                <a:ea typeface="Calibri"/>
                <a:cs typeface="Calibri"/>
                <a:sym typeface="Calibri"/>
              </a:rPr>
              <a:t>SSC IG session </a:t>
            </a:r>
            <a:endParaRPr>
              <a:latin typeface="Calibri"/>
              <a:ea typeface="Calibri"/>
              <a:cs typeface="Calibri"/>
              <a:sym typeface="Calibri"/>
            </a:endParaRPr>
          </a:p>
          <a:p>
            <a:pPr indent="0" lvl="0" marL="0" rtl="0" algn="l">
              <a:lnSpc>
                <a:spcPct val="100000"/>
              </a:lnSpc>
              <a:spcBef>
                <a:spcPts val="0"/>
              </a:spcBef>
              <a:spcAft>
                <a:spcPts val="0"/>
              </a:spcAft>
              <a:buNone/>
            </a:pPr>
            <a:r>
              <a:rPr lang="en">
                <a:latin typeface="Calibri"/>
                <a:ea typeface="Calibri"/>
                <a:cs typeface="Calibri"/>
                <a:sym typeface="Calibri"/>
              </a:rPr>
              <a:t>RDA P21</a:t>
            </a:r>
            <a:endParaRPr>
              <a:latin typeface="Calibri"/>
              <a:ea typeface="Calibri"/>
              <a:cs typeface="Calibri"/>
              <a:sym typeface="Calibri"/>
            </a:endParaRPr>
          </a:p>
        </p:txBody>
      </p:sp>
      <p:pic>
        <p:nvPicPr>
          <p:cNvPr id="177" name="Google Shape;177;p28"/>
          <p:cNvPicPr preferRelativeResize="0"/>
          <p:nvPr/>
        </p:nvPicPr>
        <p:blipFill>
          <a:blip r:embed="rId8">
            <a:alphaModFix/>
          </a:blip>
          <a:stretch>
            <a:fillRect/>
          </a:stretch>
        </p:blipFill>
        <p:spPr>
          <a:xfrm>
            <a:off x="4782575" y="1696838"/>
            <a:ext cx="548700" cy="548700"/>
          </a:xfrm>
          <a:prstGeom prst="rect">
            <a:avLst/>
          </a:prstGeom>
          <a:noFill/>
          <a:ln>
            <a:noFill/>
          </a:ln>
        </p:spPr>
      </p:pic>
      <p:sp>
        <p:nvSpPr>
          <p:cNvPr id="178" name="Google Shape;178;p28"/>
          <p:cNvSpPr txBox="1"/>
          <p:nvPr/>
        </p:nvSpPr>
        <p:spPr>
          <a:xfrm>
            <a:off x="3820175" y="148175"/>
            <a:ext cx="5337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1500"/>
              </a:spcAft>
              <a:buNone/>
            </a:pPr>
            <a:r>
              <a:t/>
            </a:r>
            <a:endParaRPr b="1" sz="1300">
              <a:solidFill>
                <a:srgbClr val="073763"/>
              </a:solidFill>
              <a:latin typeface="Montserrat"/>
              <a:ea typeface="Montserrat"/>
              <a:cs typeface="Montserrat"/>
              <a:sym typeface="Montserrat"/>
            </a:endParaRPr>
          </a:p>
        </p:txBody>
      </p:sp>
      <p:sp>
        <p:nvSpPr>
          <p:cNvPr id="179" name="Google Shape;179;p28"/>
          <p:cNvSpPr txBox="1"/>
          <p:nvPr/>
        </p:nvSpPr>
        <p:spPr>
          <a:xfrm>
            <a:off x="-203325" y="48394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200">
                <a:solidFill>
                  <a:schemeClr val="lt1"/>
                </a:solidFill>
                <a:latin typeface="Calibri"/>
                <a:ea typeface="Calibri"/>
                <a:cs typeface="Calibri"/>
                <a:sym typeface="Calibri"/>
              </a:rPr>
              <a:t>Morane Gruenpeter</a:t>
            </a:r>
            <a:r>
              <a:rPr b="0" i="0" lang="en" sz="1200" u="none" cap="none" strike="noStrike">
                <a:solidFill>
                  <a:schemeClr val="lt1"/>
                </a:solidFill>
                <a:latin typeface="Calibri"/>
                <a:ea typeface="Calibri"/>
                <a:cs typeface="Calibri"/>
                <a:sym typeface="Calibri"/>
              </a:rPr>
              <a:t> | IDCC24 </a:t>
            </a:r>
            <a:r>
              <a:rPr lang="en" sz="1200">
                <a:solidFill>
                  <a:schemeClr val="lt1"/>
                </a:solidFill>
                <a:latin typeface="Calibri"/>
                <a:ea typeface="Calibri"/>
                <a:cs typeface="Calibri"/>
                <a:sym typeface="Calibri"/>
              </a:rPr>
              <a:t>| </a:t>
            </a:r>
            <a:r>
              <a:rPr lang="en" sz="1200">
                <a:solidFill>
                  <a:schemeClr val="lt1"/>
                </a:solidFill>
                <a:latin typeface="Calibri"/>
                <a:ea typeface="Calibri"/>
                <a:cs typeface="Calibri"/>
                <a:sym typeface="Calibri"/>
              </a:rPr>
              <a:t>CC-BY - SA | </a:t>
            </a:r>
            <a:r>
              <a:rPr lang="en" sz="1200">
                <a:solidFill>
                  <a:schemeClr val="lt1"/>
                </a:solidFill>
                <a:latin typeface="Calibri"/>
                <a:ea typeface="Calibri"/>
                <a:cs typeface="Calibri"/>
                <a:sym typeface="Calibri"/>
              </a:rPr>
              <a:t>19/02/2024</a:t>
            </a:r>
            <a:endParaRPr sz="1100">
              <a:solidFill>
                <a:schemeClr val="lt1"/>
              </a:solidFill>
            </a:endParaRPr>
          </a:p>
          <a:p>
            <a:pPr indent="0" lvl="0" marL="0" marR="0" rtl="0" algn="ctr">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9"/>
          <p:cNvSpPr txBox="1"/>
          <p:nvPr>
            <p:ph type="title"/>
          </p:nvPr>
        </p:nvSpPr>
        <p:spPr>
          <a:xfrm>
            <a:off x="2094470" y="510778"/>
            <a:ext cx="6505800" cy="585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FAIR4RS principles published in 2021</a:t>
            </a:r>
            <a:endParaRPr/>
          </a:p>
        </p:txBody>
      </p:sp>
      <p:sp>
        <p:nvSpPr>
          <p:cNvPr id="185" name="Google Shape;185;p29"/>
          <p:cNvSpPr txBox="1"/>
          <p:nvPr>
            <p:ph idx="2" type="body"/>
          </p:nvPr>
        </p:nvSpPr>
        <p:spPr>
          <a:xfrm>
            <a:off x="6373415" y="4901734"/>
            <a:ext cx="2142000" cy="208800"/>
          </a:xfrm>
          <a:prstGeom prst="rect">
            <a:avLst/>
          </a:prstGeom>
        </p:spPr>
        <p:txBody>
          <a:bodyPr anchorCtr="0" anchor="t" bIns="34275" lIns="68575" spcFirstLastPara="1" rIns="68575" wrap="square" tIns="34275">
            <a:normAutofit/>
          </a:bodyPr>
          <a:lstStyle/>
          <a:p>
            <a:pPr indent="0" lvl="0" marL="0" rtl="0" algn="r">
              <a:spcBef>
                <a:spcPts val="800"/>
              </a:spcBef>
              <a:spcAft>
                <a:spcPts val="0"/>
              </a:spcAft>
              <a:buNone/>
            </a:pPr>
            <a:r>
              <a:t/>
            </a:r>
            <a:endParaRPr/>
          </a:p>
        </p:txBody>
      </p:sp>
      <p:sp>
        <p:nvSpPr>
          <p:cNvPr id="186" name="Google Shape;186;p29"/>
          <p:cNvSpPr txBox="1"/>
          <p:nvPr>
            <p:ph idx="3" type="body"/>
          </p:nvPr>
        </p:nvSpPr>
        <p:spPr>
          <a:xfrm>
            <a:off x="3811370" y="4901734"/>
            <a:ext cx="2142000" cy="208800"/>
          </a:xfrm>
          <a:prstGeom prst="rect">
            <a:avLst/>
          </a:prstGeom>
        </p:spPr>
        <p:txBody>
          <a:bodyPr anchorCtr="0" anchor="t" bIns="34275" lIns="68575" spcFirstLastPara="1" rIns="68575" wrap="square" tIns="34275">
            <a:normAutofit/>
          </a:bodyPr>
          <a:lstStyle/>
          <a:p>
            <a:pPr indent="0" lvl="0" marL="0" rtl="0" algn="ctr">
              <a:spcBef>
                <a:spcPts val="800"/>
              </a:spcBef>
              <a:spcAft>
                <a:spcPts val="0"/>
              </a:spcAft>
              <a:buNone/>
            </a:pPr>
            <a:r>
              <a:t/>
            </a:r>
            <a:endParaRPr/>
          </a:p>
        </p:txBody>
      </p:sp>
      <p:sp>
        <p:nvSpPr>
          <p:cNvPr id="187" name="Google Shape;187;p29"/>
          <p:cNvSpPr txBox="1"/>
          <p:nvPr>
            <p:ph idx="4" type="body"/>
          </p:nvPr>
        </p:nvSpPr>
        <p:spPr>
          <a:xfrm>
            <a:off x="636849" y="4901734"/>
            <a:ext cx="2142000" cy="2088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p:txBody>
      </p:sp>
      <p:pic>
        <p:nvPicPr>
          <p:cNvPr id="188" name="Google Shape;188;p29"/>
          <p:cNvPicPr preferRelativeResize="0"/>
          <p:nvPr/>
        </p:nvPicPr>
        <p:blipFill>
          <a:blip r:embed="rId3">
            <a:alphaModFix/>
          </a:blip>
          <a:stretch>
            <a:fillRect/>
          </a:stretch>
        </p:blipFill>
        <p:spPr>
          <a:xfrm>
            <a:off x="3960630" y="1422866"/>
            <a:ext cx="1131675" cy="3069327"/>
          </a:xfrm>
          <a:prstGeom prst="rect">
            <a:avLst/>
          </a:prstGeom>
          <a:noFill/>
          <a:ln>
            <a:noFill/>
          </a:ln>
        </p:spPr>
      </p:pic>
      <p:pic>
        <p:nvPicPr>
          <p:cNvPr id="189" name="Google Shape;189;p29"/>
          <p:cNvPicPr preferRelativeResize="0"/>
          <p:nvPr/>
        </p:nvPicPr>
        <p:blipFill>
          <a:blip r:embed="rId4">
            <a:alphaModFix/>
          </a:blip>
          <a:stretch>
            <a:fillRect/>
          </a:stretch>
        </p:blipFill>
        <p:spPr>
          <a:xfrm>
            <a:off x="6231548" y="1430594"/>
            <a:ext cx="1153809" cy="3091400"/>
          </a:xfrm>
          <a:prstGeom prst="rect">
            <a:avLst/>
          </a:prstGeom>
          <a:noFill/>
          <a:ln>
            <a:noFill/>
          </a:ln>
        </p:spPr>
      </p:pic>
      <p:pic>
        <p:nvPicPr>
          <p:cNvPr id="190" name="Google Shape;190;p29"/>
          <p:cNvPicPr preferRelativeResize="0"/>
          <p:nvPr/>
        </p:nvPicPr>
        <p:blipFill>
          <a:blip r:embed="rId5">
            <a:alphaModFix/>
          </a:blip>
          <a:stretch>
            <a:fillRect/>
          </a:stretch>
        </p:blipFill>
        <p:spPr>
          <a:xfrm>
            <a:off x="5090854" y="1438621"/>
            <a:ext cx="1199128" cy="3069336"/>
          </a:xfrm>
          <a:prstGeom prst="rect">
            <a:avLst/>
          </a:prstGeom>
          <a:noFill/>
          <a:ln>
            <a:noFill/>
          </a:ln>
        </p:spPr>
      </p:pic>
      <p:pic>
        <p:nvPicPr>
          <p:cNvPr id="191" name="Google Shape;191;p29"/>
          <p:cNvPicPr preferRelativeResize="0"/>
          <p:nvPr/>
        </p:nvPicPr>
        <p:blipFill>
          <a:blip r:embed="rId6">
            <a:alphaModFix/>
          </a:blip>
          <a:stretch>
            <a:fillRect/>
          </a:stretch>
        </p:blipFill>
        <p:spPr>
          <a:xfrm>
            <a:off x="2921221" y="1403190"/>
            <a:ext cx="972689" cy="3091390"/>
          </a:xfrm>
          <a:prstGeom prst="rect">
            <a:avLst/>
          </a:prstGeom>
          <a:noFill/>
          <a:ln>
            <a:noFill/>
          </a:ln>
        </p:spPr>
      </p:pic>
      <p:pic>
        <p:nvPicPr>
          <p:cNvPr id="192" name="Google Shape;192;p29"/>
          <p:cNvPicPr preferRelativeResize="0"/>
          <p:nvPr/>
        </p:nvPicPr>
        <p:blipFill>
          <a:blip r:embed="rId7">
            <a:alphaModFix/>
          </a:blip>
          <a:stretch>
            <a:fillRect/>
          </a:stretch>
        </p:blipFill>
        <p:spPr>
          <a:xfrm>
            <a:off x="1835646" y="1377217"/>
            <a:ext cx="972689" cy="3144778"/>
          </a:xfrm>
          <a:prstGeom prst="rect">
            <a:avLst/>
          </a:prstGeom>
          <a:noFill/>
          <a:ln>
            <a:noFill/>
          </a:ln>
        </p:spPr>
      </p:pic>
      <p:pic>
        <p:nvPicPr>
          <p:cNvPr id="193" name="Google Shape;193;p29"/>
          <p:cNvPicPr preferRelativeResize="0"/>
          <p:nvPr/>
        </p:nvPicPr>
        <p:blipFill>
          <a:blip r:embed="rId8">
            <a:alphaModFix/>
          </a:blip>
          <a:stretch>
            <a:fillRect/>
          </a:stretch>
        </p:blipFill>
        <p:spPr>
          <a:xfrm>
            <a:off x="698599" y="1377217"/>
            <a:ext cx="1025682" cy="3144776"/>
          </a:xfrm>
          <a:prstGeom prst="rect">
            <a:avLst/>
          </a:prstGeom>
          <a:noFill/>
          <a:ln>
            <a:noFill/>
          </a:ln>
        </p:spPr>
      </p:pic>
      <p:sp>
        <p:nvSpPr>
          <p:cNvPr id="194" name="Google Shape;194;p29"/>
          <p:cNvSpPr/>
          <p:nvPr/>
        </p:nvSpPr>
        <p:spPr>
          <a:xfrm>
            <a:off x="3944866" y="1308780"/>
            <a:ext cx="1095000" cy="3280200"/>
          </a:xfrm>
          <a:prstGeom prst="roundRect">
            <a:avLst>
              <a:gd fmla="val 16667" name="adj"/>
            </a:avLst>
          </a:prstGeom>
          <a:noFill/>
          <a:ln cap="flat" cmpd="sng" w="28575">
            <a:solidFill>
              <a:srgbClr val="4472C4"/>
            </a:solidFill>
            <a:prstDash val="solid"/>
            <a:round/>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95" name="Google Shape;195;p29"/>
          <p:cNvSpPr txBox="1"/>
          <p:nvPr/>
        </p:nvSpPr>
        <p:spPr>
          <a:xfrm>
            <a:off x="805745" y="4480271"/>
            <a:ext cx="4101600" cy="172500"/>
          </a:xfrm>
          <a:prstGeom prst="rect">
            <a:avLst/>
          </a:prstGeom>
          <a:noFill/>
          <a:ln>
            <a:noFill/>
          </a:ln>
        </p:spPr>
        <p:txBody>
          <a:bodyPr anchorCtr="0" anchor="t" bIns="68575" lIns="68575" spcFirstLastPara="1" rIns="68575" wrap="square" tIns="68575">
            <a:noAutofit/>
          </a:bodyPr>
          <a:lstStyle/>
          <a:p>
            <a:pPr indent="0" lvl="0" marL="0" rtl="0" algn="l">
              <a:lnSpc>
                <a:spcPct val="115000"/>
              </a:lnSpc>
              <a:spcBef>
                <a:spcPts val="0"/>
              </a:spcBef>
              <a:spcAft>
                <a:spcPts val="1200"/>
              </a:spcAft>
              <a:buNone/>
            </a:pPr>
            <a:r>
              <a:rPr lang="en" sz="900" u="sng">
                <a:solidFill>
                  <a:srgbClr val="0563C1"/>
                </a:solidFill>
                <a:hlinkClick r:id="rId9">
                  <a:extLst>
                    <a:ext uri="{A12FA001-AC4F-418D-AE19-62706E023703}">
                      <ahyp:hlinkClr val="tx"/>
                    </a:ext>
                  </a:extLst>
                </a:hlinkClick>
              </a:rPr>
              <a:t>https://doi.org/10.1016/j.patter.2021.100222</a:t>
            </a:r>
            <a:endParaRPr sz="900"/>
          </a:p>
        </p:txBody>
      </p:sp>
      <p:pic>
        <p:nvPicPr>
          <p:cNvPr id="196" name="Google Shape;196;p29"/>
          <p:cNvPicPr preferRelativeResize="0"/>
          <p:nvPr/>
        </p:nvPicPr>
        <p:blipFill>
          <a:blip r:embed="rId10">
            <a:alphaModFix/>
          </a:blip>
          <a:stretch>
            <a:fillRect/>
          </a:stretch>
        </p:blipFill>
        <p:spPr>
          <a:xfrm>
            <a:off x="7328658" y="1430594"/>
            <a:ext cx="1025678" cy="3073178"/>
          </a:xfrm>
          <a:prstGeom prst="rect">
            <a:avLst/>
          </a:prstGeom>
          <a:noFill/>
          <a:ln>
            <a:noFill/>
          </a:ln>
        </p:spPr>
      </p:pic>
      <p:sp>
        <p:nvSpPr>
          <p:cNvPr id="197" name="Google Shape;197;p29"/>
          <p:cNvSpPr txBox="1"/>
          <p:nvPr/>
        </p:nvSpPr>
        <p:spPr>
          <a:xfrm>
            <a:off x="-203325" y="48394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Font typeface="Arial"/>
              <a:buNone/>
            </a:pPr>
            <a:r>
              <a:rPr lang="en" sz="1200">
                <a:solidFill>
                  <a:schemeClr val="lt1"/>
                </a:solidFill>
                <a:latin typeface="Calibri"/>
                <a:ea typeface="Calibri"/>
                <a:cs typeface="Calibri"/>
                <a:sym typeface="Calibri"/>
              </a:rPr>
              <a:t>Morane Gruenpeter | IDCC24 | CC-BY - SA | 19/02/2024</a:t>
            </a:r>
            <a:endParaRPr sz="1100">
              <a:solidFill>
                <a:schemeClr val="lt1"/>
              </a:solidFill>
            </a:endParaRPr>
          </a:p>
          <a:p>
            <a:pPr indent="0" lvl="0" marL="0" marR="0" rtl="0" algn="ctr">
              <a:spcBef>
                <a:spcPts val="0"/>
              </a:spcBef>
              <a:spcAft>
                <a:spcPts val="0"/>
              </a:spcAft>
              <a:buNone/>
            </a:pPr>
            <a:r>
              <a:t/>
            </a:r>
            <a:endParaRPr sz="1200">
              <a:solidFill>
                <a:schemeClr val="lt1"/>
              </a:solidFill>
              <a:latin typeface="Calibri"/>
              <a:ea typeface="Calibri"/>
              <a:cs typeface="Calibri"/>
              <a:sym typeface="Calibri"/>
            </a:endParaRPr>
          </a:p>
        </p:txBody>
      </p:sp>
      <p:sp>
        <p:nvSpPr>
          <p:cNvPr id="198" name="Google Shape;198;p29"/>
          <p:cNvSpPr txBox="1"/>
          <p:nvPr/>
        </p:nvSpPr>
        <p:spPr>
          <a:xfrm>
            <a:off x="3820175" y="148175"/>
            <a:ext cx="5337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1500"/>
              </a:spcAft>
              <a:buNone/>
            </a:pPr>
            <a:r>
              <a:t/>
            </a:r>
            <a:endParaRPr b="1" sz="1300">
              <a:solidFill>
                <a:srgbClr val="073763"/>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0"/>
          <p:cNvSpPr txBox="1"/>
          <p:nvPr>
            <p:ph type="title"/>
          </p:nvPr>
        </p:nvSpPr>
        <p:spPr>
          <a:xfrm>
            <a:off x="2094469" y="510769"/>
            <a:ext cx="6995100" cy="585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1100"/>
              <a:buFont typeface="Arial"/>
              <a:buNone/>
            </a:pPr>
            <a:r>
              <a:rPr lang="en"/>
              <a:t>EOSC SIRS report published in 2020</a:t>
            </a:r>
            <a:endParaRPr/>
          </a:p>
        </p:txBody>
      </p:sp>
      <p:sp>
        <p:nvSpPr>
          <p:cNvPr id="204" name="Google Shape;204;p30"/>
          <p:cNvSpPr txBox="1"/>
          <p:nvPr>
            <p:ph idx="2" type="body"/>
          </p:nvPr>
        </p:nvSpPr>
        <p:spPr>
          <a:xfrm>
            <a:off x="6373415" y="4901734"/>
            <a:ext cx="2142000" cy="208800"/>
          </a:xfrm>
          <a:prstGeom prst="rect">
            <a:avLst/>
          </a:prstGeom>
        </p:spPr>
        <p:txBody>
          <a:bodyPr anchorCtr="0" anchor="t" bIns="34275" lIns="68575" spcFirstLastPara="1" rIns="68575" wrap="square" tIns="34275">
            <a:normAutofit/>
          </a:bodyPr>
          <a:lstStyle/>
          <a:p>
            <a:pPr indent="0" lvl="0" marL="0" rtl="0" algn="r">
              <a:spcBef>
                <a:spcPts val="800"/>
              </a:spcBef>
              <a:spcAft>
                <a:spcPts val="0"/>
              </a:spcAft>
              <a:buNone/>
            </a:pPr>
            <a:r>
              <a:t/>
            </a:r>
            <a:endParaRPr/>
          </a:p>
        </p:txBody>
      </p:sp>
      <p:sp>
        <p:nvSpPr>
          <p:cNvPr id="205" name="Google Shape;205;p30"/>
          <p:cNvSpPr txBox="1"/>
          <p:nvPr>
            <p:ph idx="3" type="body"/>
          </p:nvPr>
        </p:nvSpPr>
        <p:spPr>
          <a:xfrm>
            <a:off x="3811370" y="4901734"/>
            <a:ext cx="2142000" cy="208800"/>
          </a:xfrm>
          <a:prstGeom prst="rect">
            <a:avLst/>
          </a:prstGeom>
        </p:spPr>
        <p:txBody>
          <a:bodyPr anchorCtr="0" anchor="t" bIns="34275" lIns="68575" spcFirstLastPara="1" rIns="68575" wrap="square" tIns="34275">
            <a:normAutofit/>
          </a:bodyPr>
          <a:lstStyle/>
          <a:p>
            <a:pPr indent="0" lvl="0" marL="0" rtl="0" algn="ctr">
              <a:spcBef>
                <a:spcPts val="800"/>
              </a:spcBef>
              <a:spcAft>
                <a:spcPts val="0"/>
              </a:spcAft>
              <a:buNone/>
            </a:pPr>
            <a:r>
              <a:t/>
            </a:r>
            <a:endParaRPr/>
          </a:p>
        </p:txBody>
      </p:sp>
      <p:sp>
        <p:nvSpPr>
          <p:cNvPr id="206" name="Google Shape;206;p30"/>
          <p:cNvSpPr txBox="1"/>
          <p:nvPr>
            <p:ph idx="4" type="body"/>
          </p:nvPr>
        </p:nvSpPr>
        <p:spPr>
          <a:xfrm>
            <a:off x="636849" y="4901734"/>
            <a:ext cx="2142000" cy="2088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p:txBody>
      </p:sp>
      <p:sp>
        <p:nvSpPr>
          <p:cNvPr id="207" name="Google Shape;207;p30"/>
          <p:cNvSpPr txBox="1"/>
          <p:nvPr/>
        </p:nvSpPr>
        <p:spPr>
          <a:xfrm>
            <a:off x="373538" y="1630519"/>
            <a:ext cx="3228300" cy="3051300"/>
          </a:xfrm>
          <a:prstGeom prst="rect">
            <a:avLst/>
          </a:prstGeom>
          <a:noFill/>
          <a:ln>
            <a:noFill/>
          </a:ln>
        </p:spPr>
        <p:txBody>
          <a:bodyPr anchorCtr="0" anchor="t" bIns="68575" lIns="68575" spcFirstLastPara="1" rIns="68575" wrap="square" tIns="68575">
            <a:noAutofit/>
          </a:bodyPr>
          <a:lstStyle/>
          <a:p>
            <a:pPr indent="-247650" lvl="0" marL="342900" rtl="0" algn="l">
              <a:lnSpc>
                <a:spcPct val="115000"/>
              </a:lnSpc>
              <a:spcBef>
                <a:spcPts val="0"/>
              </a:spcBef>
              <a:spcAft>
                <a:spcPts val="0"/>
              </a:spcAft>
              <a:buClr>
                <a:schemeClr val="accent4"/>
              </a:buClr>
              <a:buSzPts val="1300"/>
              <a:buFont typeface="Calibri"/>
              <a:buChar char="●"/>
            </a:pPr>
            <a:r>
              <a:rPr lang="en" sz="1300">
                <a:solidFill>
                  <a:srgbClr val="2B489A"/>
                </a:solidFill>
                <a:latin typeface="Calibri"/>
                <a:ea typeface="Calibri"/>
                <a:cs typeface="Calibri"/>
                <a:sym typeface="Calibri"/>
              </a:rPr>
              <a:t>Four Pillars</a:t>
            </a:r>
            <a:endParaRPr sz="1300">
              <a:solidFill>
                <a:srgbClr val="2B489A"/>
              </a:solidFill>
              <a:latin typeface="Calibri"/>
              <a:ea typeface="Calibri"/>
              <a:cs typeface="Calibri"/>
              <a:sym typeface="Calibri"/>
            </a:endParaRPr>
          </a:p>
          <a:p>
            <a:pPr indent="-241300" lvl="1" marL="685800" rtl="0" algn="l">
              <a:lnSpc>
                <a:spcPct val="115000"/>
              </a:lnSpc>
              <a:spcBef>
                <a:spcPts val="0"/>
              </a:spcBef>
              <a:spcAft>
                <a:spcPts val="0"/>
              </a:spcAft>
              <a:buClr>
                <a:srgbClr val="2B489A"/>
              </a:buClr>
              <a:buSzPts val="1200"/>
              <a:buFont typeface="Calibri"/>
              <a:buChar char="○"/>
            </a:pPr>
            <a:r>
              <a:rPr b="1" lang="en" sz="1200">
                <a:solidFill>
                  <a:srgbClr val="2B489A"/>
                </a:solidFill>
                <a:latin typeface="Calibri"/>
                <a:ea typeface="Calibri"/>
                <a:cs typeface="Calibri"/>
                <a:sym typeface="Calibri"/>
              </a:rPr>
              <a:t>Archive, Reference, Describe, Credit</a:t>
            </a:r>
            <a:endParaRPr b="1" sz="1200">
              <a:solidFill>
                <a:srgbClr val="2B489A"/>
              </a:solidFill>
              <a:latin typeface="Calibri"/>
              <a:ea typeface="Calibri"/>
              <a:cs typeface="Calibri"/>
              <a:sym typeface="Calibri"/>
            </a:endParaRPr>
          </a:p>
          <a:p>
            <a:pPr indent="-247650" lvl="0" marL="342900" rtl="0" algn="l">
              <a:lnSpc>
                <a:spcPct val="115000"/>
              </a:lnSpc>
              <a:spcBef>
                <a:spcPts val="0"/>
              </a:spcBef>
              <a:spcAft>
                <a:spcPts val="0"/>
              </a:spcAft>
              <a:buClr>
                <a:schemeClr val="accent4"/>
              </a:buClr>
              <a:buSzPts val="1300"/>
              <a:buFont typeface="Calibri"/>
              <a:buChar char="●"/>
            </a:pPr>
            <a:r>
              <a:rPr lang="en" sz="1300">
                <a:solidFill>
                  <a:srgbClr val="2B489A"/>
                </a:solidFill>
                <a:latin typeface="Calibri"/>
                <a:ea typeface="Calibri"/>
                <a:cs typeface="Calibri"/>
                <a:sym typeface="Calibri"/>
              </a:rPr>
              <a:t>State of the Art</a:t>
            </a:r>
            <a:endParaRPr sz="1300">
              <a:solidFill>
                <a:srgbClr val="2B489A"/>
              </a:solidFill>
              <a:latin typeface="Calibri"/>
              <a:ea typeface="Calibri"/>
              <a:cs typeface="Calibri"/>
              <a:sym typeface="Calibri"/>
            </a:endParaRPr>
          </a:p>
          <a:p>
            <a:pPr indent="-241300" lvl="1" marL="685800" rtl="0" algn="l">
              <a:lnSpc>
                <a:spcPct val="115000"/>
              </a:lnSpc>
              <a:spcBef>
                <a:spcPts val="0"/>
              </a:spcBef>
              <a:spcAft>
                <a:spcPts val="0"/>
              </a:spcAft>
              <a:buClr>
                <a:srgbClr val="2B489A"/>
              </a:buClr>
              <a:buSzPts val="1200"/>
              <a:buFont typeface="Calibri"/>
              <a:buChar char="○"/>
            </a:pPr>
            <a:r>
              <a:rPr lang="en" sz="1200">
                <a:solidFill>
                  <a:srgbClr val="2B489A"/>
                </a:solidFill>
                <a:latin typeface="Calibri"/>
                <a:ea typeface="Calibri"/>
                <a:cs typeface="Calibri"/>
                <a:sym typeface="Calibri"/>
              </a:rPr>
              <a:t>Best Practices &amp; Open Problems</a:t>
            </a:r>
            <a:endParaRPr sz="1200">
              <a:solidFill>
                <a:srgbClr val="2B489A"/>
              </a:solidFill>
              <a:latin typeface="Calibri"/>
              <a:ea typeface="Calibri"/>
              <a:cs typeface="Calibri"/>
              <a:sym typeface="Calibri"/>
            </a:endParaRPr>
          </a:p>
          <a:p>
            <a:pPr indent="-241300" lvl="1" marL="685800" rtl="0" algn="l">
              <a:lnSpc>
                <a:spcPct val="115000"/>
              </a:lnSpc>
              <a:spcBef>
                <a:spcPts val="0"/>
              </a:spcBef>
              <a:spcAft>
                <a:spcPts val="0"/>
              </a:spcAft>
              <a:buClr>
                <a:srgbClr val="2B489A"/>
              </a:buClr>
              <a:buSzPts val="1200"/>
              <a:buFont typeface="Calibri"/>
              <a:buChar char="○"/>
            </a:pPr>
            <a:r>
              <a:rPr lang="en" sz="1200">
                <a:solidFill>
                  <a:srgbClr val="2B489A"/>
                </a:solidFill>
                <a:latin typeface="Calibri"/>
                <a:ea typeface="Calibri"/>
                <a:cs typeface="Calibri"/>
                <a:sym typeface="Calibri"/>
              </a:rPr>
              <a:t>Cross Cutting Concerns </a:t>
            </a:r>
            <a:endParaRPr sz="1300">
              <a:solidFill>
                <a:srgbClr val="2B489A"/>
              </a:solidFill>
              <a:latin typeface="Calibri"/>
              <a:ea typeface="Calibri"/>
              <a:cs typeface="Calibri"/>
              <a:sym typeface="Calibri"/>
            </a:endParaRPr>
          </a:p>
          <a:p>
            <a:pPr indent="-260350" lvl="0" marL="279400" rtl="0" algn="l">
              <a:lnSpc>
                <a:spcPct val="115000"/>
              </a:lnSpc>
              <a:spcBef>
                <a:spcPts val="0"/>
              </a:spcBef>
              <a:spcAft>
                <a:spcPts val="0"/>
              </a:spcAft>
              <a:buClr>
                <a:srgbClr val="FFC000"/>
              </a:buClr>
              <a:buSzPts val="1300"/>
              <a:buFont typeface="Calibri"/>
              <a:buChar char="●"/>
            </a:pPr>
            <a:r>
              <a:rPr lang="en" sz="1300">
                <a:solidFill>
                  <a:srgbClr val="2B489A"/>
                </a:solidFill>
                <a:latin typeface="Calibri"/>
                <a:ea typeface="Calibri"/>
                <a:cs typeface="Calibri"/>
                <a:sym typeface="Calibri"/>
              </a:rPr>
              <a:t>Participants</a:t>
            </a:r>
            <a:endParaRPr sz="1300">
              <a:solidFill>
                <a:srgbClr val="2B489A"/>
              </a:solidFill>
              <a:latin typeface="Calibri"/>
              <a:ea typeface="Calibri"/>
              <a:cs typeface="Calibri"/>
              <a:sym typeface="Calibri"/>
            </a:endParaRPr>
          </a:p>
          <a:p>
            <a:pPr indent="-222250" lvl="1" marL="685800" rtl="0" algn="l">
              <a:lnSpc>
                <a:spcPct val="115000"/>
              </a:lnSpc>
              <a:spcBef>
                <a:spcPts val="0"/>
              </a:spcBef>
              <a:spcAft>
                <a:spcPts val="0"/>
              </a:spcAft>
              <a:buClr>
                <a:srgbClr val="2B489A"/>
              </a:buClr>
              <a:buSzPts val="900"/>
              <a:buFont typeface="Calibri"/>
              <a:buChar char="○"/>
            </a:pPr>
            <a:r>
              <a:rPr lang="en" sz="900">
                <a:solidFill>
                  <a:srgbClr val="2B489A"/>
                </a:solidFill>
                <a:latin typeface="Calibri"/>
                <a:ea typeface="Calibri"/>
                <a:cs typeface="Calibri"/>
                <a:sym typeface="Calibri"/>
              </a:rPr>
              <a:t>Representatives from 9 infrastructures:</a:t>
            </a:r>
            <a:endParaRPr sz="900">
              <a:solidFill>
                <a:srgbClr val="2B489A"/>
              </a:solidFill>
              <a:latin typeface="Calibri"/>
              <a:ea typeface="Calibri"/>
              <a:cs typeface="Calibri"/>
              <a:sym typeface="Calibri"/>
            </a:endParaRPr>
          </a:p>
          <a:p>
            <a:pPr indent="-222250" lvl="1" marL="685800" rtl="0" algn="l">
              <a:lnSpc>
                <a:spcPct val="115000"/>
              </a:lnSpc>
              <a:spcBef>
                <a:spcPts val="0"/>
              </a:spcBef>
              <a:spcAft>
                <a:spcPts val="0"/>
              </a:spcAft>
              <a:buClr>
                <a:srgbClr val="FFC000"/>
              </a:buClr>
              <a:buSzPts val="900"/>
              <a:buFont typeface="Calibri"/>
              <a:buChar char="○"/>
            </a:pPr>
            <a:r>
              <a:rPr lang="en" sz="900">
                <a:solidFill>
                  <a:srgbClr val="2B489A"/>
                </a:solidFill>
                <a:latin typeface="Calibri"/>
                <a:ea typeface="Calibri"/>
                <a:cs typeface="Calibri"/>
                <a:sym typeface="Calibri"/>
              </a:rPr>
              <a:t>Archives</a:t>
            </a:r>
            <a:endParaRPr sz="900">
              <a:solidFill>
                <a:srgbClr val="2B489A"/>
              </a:solidFill>
              <a:latin typeface="Calibri"/>
              <a:ea typeface="Calibri"/>
              <a:cs typeface="Calibri"/>
              <a:sym typeface="Calibri"/>
            </a:endParaRPr>
          </a:p>
          <a:p>
            <a:pPr indent="-215900" lvl="2" marL="1028700" rtl="0" algn="l">
              <a:lnSpc>
                <a:spcPct val="115000"/>
              </a:lnSpc>
              <a:spcBef>
                <a:spcPts val="0"/>
              </a:spcBef>
              <a:spcAft>
                <a:spcPts val="0"/>
              </a:spcAft>
              <a:buClr>
                <a:srgbClr val="2B489A"/>
              </a:buClr>
              <a:buSzPts val="800"/>
              <a:buFont typeface="Calibri"/>
              <a:buChar char="■"/>
            </a:pPr>
            <a:r>
              <a:rPr lang="en" sz="800">
                <a:solidFill>
                  <a:srgbClr val="2B489A"/>
                </a:solidFill>
                <a:latin typeface="Calibri"/>
                <a:ea typeface="Calibri"/>
                <a:cs typeface="Calibri"/>
                <a:sym typeface="Calibri"/>
              </a:rPr>
              <a:t>HAL, </a:t>
            </a:r>
            <a:r>
              <a:rPr b="1" lang="en" sz="800">
                <a:solidFill>
                  <a:srgbClr val="0097A7"/>
                </a:solidFill>
                <a:latin typeface="Calibri"/>
                <a:ea typeface="Calibri"/>
                <a:cs typeface="Calibri"/>
                <a:sym typeface="Calibri"/>
              </a:rPr>
              <a:t>Software Heritage, Zenodo</a:t>
            </a:r>
            <a:endParaRPr b="1" sz="800">
              <a:solidFill>
                <a:srgbClr val="0097A7"/>
              </a:solidFill>
              <a:latin typeface="Calibri"/>
              <a:ea typeface="Calibri"/>
              <a:cs typeface="Calibri"/>
              <a:sym typeface="Calibri"/>
            </a:endParaRPr>
          </a:p>
          <a:p>
            <a:pPr indent="-222250" lvl="1" marL="685800" rtl="0" algn="l">
              <a:lnSpc>
                <a:spcPct val="115000"/>
              </a:lnSpc>
              <a:spcBef>
                <a:spcPts val="0"/>
              </a:spcBef>
              <a:spcAft>
                <a:spcPts val="0"/>
              </a:spcAft>
              <a:buClr>
                <a:srgbClr val="FFC000"/>
              </a:buClr>
              <a:buSzPts val="900"/>
              <a:buFont typeface="Calibri"/>
              <a:buChar char="○"/>
            </a:pPr>
            <a:r>
              <a:rPr lang="en" sz="900">
                <a:solidFill>
                  <a:srgbClr val="2B489A"/>
                </a:solidFill>
                <a:latin typeface="Calibri"/>
                <a:ea typeface="Calibri"/>
                <a:cs typeface="Calibri"/>
                <a:sym typeface="Calibri"/>
              </a:rPr>
              <a:t>Publishers</a:t>
            </a:r>
            <a:endParaRPr sz="900">
              <a:solidFill>
                <a:srgbClr val="2B489A"/>
              </a:solidFill>
              <a:latin typeface="Calibri"/>
              <a:ea typeface="Calibri"/>
              <a:cs typeface="Calibri"/>
              <a:sym typeface="Calibri"/>
            </a:endParaRPr>
          </a:p>
          <a:p>
            <a:pPr indent="-215900" lvl="2" marL="1028700" rtl="0" algn="l">
              <a:lnSpc>
                <a:spcPct val="115000"/>
              </a:lnSpc>
              <a:spcBef>
                <a:spcPts val="0"/>
              </a:spcBef>
              <a:spcAft>
                <a:spcPts val="0"/>
              </a:spcAft>
              <a:buClr>
                <a:srgbClr val="2B489A"/>
              </a:buClr>
              <a:buSzPts val="800"/>
              <a:buFont typeface="Calibri"/>
              <a:buChar char="■"/>
            </a:pPr>
            <a:r>
              <a:rPr b="1" lang="en" sz="800">
                <a:solidFill>
                  <a:srgbClr val="0097A7"/>
                </a:solidFill>
                <a:latin typeface="Calibri"/>
                <a:ea typeface="Calibri"/>
                <a:cs typeface="Calibri"/>
                <a:sym typeface="Calibri"/>
              </a:rPr>
              <a:t>Dagstuhl</a:t>
            </a:r>
            <a:r>
              <a:rPr lang="en" sz="800">
                <a:solidFill>
                  <a:srgbClr val="2B489A"/>
                </a:solidFill>
                <a:latin typeface="Calibri"/>
                <a:ea typeface="Calibri"/>
                <a:cs typeface="Calibri"/>
                <a:sym typeface="Calibri"/>
              </a:rPr>
              <a:t>, eLife, IPOL</a:t>
            </a:r>
            <a:endParaRPr sz="800">
              <a:solidFill>
                <a:srgbClr val="2B489A"/>
              </a:solidFill>
              <a:latin typeface="Calibri"/>
              <a:ea typeface="Calibri"/>
              <a:cs typeface="Calibri"/>
              <a:sym typeface="Calibri"/>
            </a:endParaRPr>
          </a:p>
          <a:p>
            <a:pPr indent="-222250" lvl="1" marL="685800" rtl="0" algn="l">
              <a:lnSpc>
                <a:spcPct val="115000"/>
              </a:lnSpc>
              <a:spcBef>
                <a:spcPts val="0"/>
              </a:spcBef>
              <a:spcAft>
                <a:spcPts val="0"/>
              </a:spcAft>
              <a:buClr>
                <a:srgbClr val="FFC000"/>
              </a:buClr>
              <a:buSzPts val="900"/>
              <a:buFont typeface="Calibri"/>
              <a:buChar char="○"/>
            </a:pPr>
            <a:r>
              <a:rPr lang="en" sz="900">
                <a:solidFill>
                  <a:srgbClr val="2B489A"/>
                </a:solidFill>
                <a:latin typeface="Calibri"/>
                <a:ea typeface="Calibri"/>
                <a:cs typeface="Calibri"/>
                <a:sym typeface="Calibri"/>
              </a:rPr>
              <a:t>Aggregators</a:t>
            </a:r>
            <a:endParaRPr sz="900">
              <a:solidFill>
                <a:srgbClr val="2B489A"/>
              </a:solidFill>
              <a:latin typeface="Calibri"/>
              <a:ea typeface="Calibri"/>
              <a:cs typeface="Calibri"/>
              <a:sym typeface="Calibri"/>
            </a:endParaRPr>
          </a:p>
          <a:p>
            <a:pPr indent="-215900" lvl="2" marL="1028700" rtl="0" algn="l">
              <a:lnSpc>
                <a:spcPct val="115000"/>
              </a:lnSpc>
              <a:spcBef>
                <a:spcPts val="0"/>
              </a:spcBef>
              <a:spcAft>
                <a:spcPts val="0"/>
              </a:spcAft>
              <a:buClr>
                <a:srgbClr val="2B489A"/>
              </a:buClr>
              <a:buSzPts val="800"/>
              <a:buFont typeface="Calibri"/>
              <a:buChar char="■"/>
            </a:pPr>
            <a:r>
              <a:rPr b="1" lang="en" sz="800">
                <a:solidFill>
                  <a:srgbClr val="0097A7"/>
                </a:solidFill>
                <a:latin typeface="Calibri"/>
                <a:ea typeface="Calibri"/>
                <a:cs typeface="Calibri"/>
                <a:sym typeface="Calibri"/>
              </a:rPr>
              <a:t>OpenAIRE</a:t>
            </a:r>
            <a:r>
              <a:rPr lang="en" sz="800">
                <a:solidFill>
                  <a:srgbClr val="2B489A"/>
                </a:solidFill>
                <a:latin typeface="Calibri"/>
                <a:ea typeface="Calibri"/>
                <a:cs typeface="Calibri"/>
                <a:sym typeface="Calibri"/>
              </a:rPr>
              <a:t>, scanR, </a:t>
            </a:r>
            <a:r>
              <a:rPr b="1" lang="en" sz="800">
                <a:solidFill>
                  <a:srgbClr val="0097A7"/>
                </a:solidFill>
                <a:latin typeface="Calibri"/>
                <a:ea typeface="Calibri"/>
                <a:cs typeface="Calibri"/>
                <a:sym typeface="Calibri"/>
              </a:rPr>
              <a:t>swMATH</a:t>
            </a:r>
            <a:endParaRPr b="1" sz="800">
              <a:solidFill>
                <a:srgbClr val="0097A7"/>
              </a:solidFill>
              <a:latin typeface="Calibri"/>
              <a:ea typeface="Calibri"/>
              <a:cs typeface="Calibri"/>
              <a:sym typeface="Calibri"/>
            </a:endParaRPr>
          </a:p>
          <a:p>
            <a:pPr indent="0" lvl="0" marL="0" rtl="0" algn="l">
              <a:lnSpc>
                <a:spcPct val="115000"/>
              </a:lnSpc>
              <a:spcBef>
                <a:spcPts val="0"/>
              </a:spcBef>
              <a:spcAft>
                <a:spcPts val="0"/>
              </a:spcAft>
              <a:buNone/>
            </a:pPr>
            <a:r>
              <a:t/>
            </a:r>
            <a:endParaRPr b="1" sz="800">
              <a:solidFill>
                <a:srgbClr val="2B489A"/>
              </a:solidFill>
              <a:latin typeface="Calibri"/>
              <a:ea typeface="Calibri"/>
              <a:cs typeface="Calibri"/>
              <a:sym typeface="Calibri"/>
            </a:endParaRPr>
          </a:p>
          <a:p>
            <a:pPr indent="0" lvl="0" marL="0" rtl="0" algn="l">
              <a:lnSpc>
                <a:spcPct val="115000"/>
              </a:lnSpc>
              <a:spcBef>
                <a:spcPts val="0"/>
              </a:spcBef>
              <a:spcAft>
                <a:spcPts val="0"/>
              </a:spcAft>
              <a:buNone/>
            </a:pPr>
            <a:r>
              <a:rPr b="1" lang="en" sz="800">
                <a:solidFill>
                  <a:srgbClr val="2B489A"/>
                </a:solidFill>
                <a:latin typeface="Calibri"/>
                <a:ea typeface="Calibri"/>
                <a:cs typeface="Calibri"/>
                <a:sym typeface="Calibri"/>
              </a:rPr>
              <a:t>FAIRCORE4EOSC is turning the SIRS report into a reality</a:t>
            </a:r>
            <a:endParaRPr b="1" sz="800">
              <a:solidFill>
                <a:srgbClr val="2B489A"/>
              </a:solidFill>
              <a:latin typeface="Calibri"/>
              <a:ea typeface="Calibri"/>
              <a:cs typeface="Calibri"/>
              <a:sym typeface="Calibri"/>
            </a:endParaRPr>
          </a:p>
          <a:p>
            <a:pPr indent="0" lvl="0" marL="0" rtl="0" algn="l">
              <a:lnSpc>
                <a:spcPct val="115000"/>
              </a:lnSpc>
              <a:spcBef>
                <a:spcPts val="0"/>
              </a:spcBef>
              <a:spcAft>
                <a:spcPts val="0"/>
              </a:spcAft>
              <a:buNone/>
            </a:pPr>
            <a:r>
              <a:rPr b="1" lang="en" sz="800">
                <a:solidFill>
                  <a:srgbClr val="2B489A"/>
                </a:solidFill>
                <a:latin typeface="Calibri"/>
                <a:ea typeface="Calibri"/>
                <a:cs typeface="Calibri"/>
                <a:sym typeface="Calibri"/>
              </a:rPr>
              <a:t>WP6 creating the component called RSAC - </a:t>
            </a:r>
            <a:r>
              <a:rPr lang="en" sz="800">
                <a:solidFill>
                  <a:srgbClr val="2B489A"/>
                </a:solidFill>
                <a:latin typeface="Calibri"/>
                <a:ea typeface="Calibri"/>
                <a:cs typeface="Calibri"/>
                <a:sym typeface="Calibri"/>
              </a:rPr>
              <a:t>EOSC Research Software APIs and Connectors </a:t>
            </a:r>
            <a:endParaRPr sz="800">
              <a:solidFill>
                <a:srgbClr val="0097A7"/>
              </a:solidFill>
              <a:latin typeface="Calibri"/>
              <a:ea typeface="Calibri"/>
              <a:cs typeface="Calibri"/>
              <a:sym typeface="Calibri"/>
            </a:endParaRPr>
          </a:p>
        </p:txBody>
      </p:sp>
      <p:sp>
        <p:nvSpPr>
          <p:cNvPr id="208" name="Google Shape;208;p30"/>
          <p:cNvSpPr txBox="1"/>
          <p:nvPr/>
        </p:nvSpPr>
        <p:spPr>
          <a:xfrm>
            <a:off x="463350" y="1148831"/>
            <a:ext cx="7653300" cy="4296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Clr>
                <a:schemeClr val="dk1"/>
              </a:buClr>
              <a:buSzPts val="1100"/>
              <a:buFont typeface="Arial"/>
              <a:buNone/>
            </a:pPr>
            <a:r>
              <a:rPr lang="en" sz="1800">
                <a:solidFill>
                  <a:srgbClr val="2B489A"/>
                </a:solidFill>
              </a:rPr>
              <a:t>Scholarly Infrastructures for Research Software</a:t>
            </a:r>
            <a:endParaRPr sz="1700">
              <a:solidFill>
                <a:srgbClr val="2B489A"/>
              </a:solidFill>
            </a:endParaRPr>
          </a:p>
        </p:txBody>
      </p:sp>
      <p:pic>
        <p:nvPicPr>
          <p:cNvPr id="209" name="Google Shape;209;p30"/>
          <p:cNvPicPr preferRelativeResize="0"/>
          <p:nvPr/>
        </p:nvPicPr>
        <p:blipFill>
          <a:blip r:embed="rId3">
            <a:alphaModFix/>
          </a:blip>
          <a:stretch>
            <a:fillRect/>
          </a:stretch>
        </p:blipFill>
        <p:spPr>
          <a:xfrm>
            <a:off x="3737784" y="1501762"/>
            <a:ext cx="4888294" cy="2750400"/>
          </a:xfrm>
          <a:prstGeom prst="rect">
            <a:avLst/>
          </a:prstGeom>
          <a:noFill/>
          <a:ln>
            <a:noFill/>
          </a:ln>
        </p:spPr>
      </p:pic>
      <p:sp>
        <p:nvSpPr>
          <p:cNvPr id="210" name="Google Shape;210;p30"/>
          <p:cNvSpPr txBox="1"/>
          <p:nvPr/>
        </p:nvSpPr>
        <p:spPr>
          <a:xfrm>
            <a:off x="3845306" y="4127325"/>
            <a:ext cx="4673400" cy="610500"/>
          </a:xfrm>
          <a:prstGeom prst="rect">
            <a:avLst/>
          </a:prstGeom>
          <a:noFill/>
          <a:ln>
            <a:noFill/>
          </a:ln>
        </p:spPr>
        <p:txBody>
          <a:bodyPr anchorCtr="0" anchor="t" bIns="68575" lIns="68575" spcFirstLastPara="1" rIns="68575" wrap="square" tIns="68575">
            <a:noAutofit/>
          </a:bodyPr>
          <a:lstStyle/>
          <a:p>
            <a:pPr indent="0" lvl="0" marL="0" rtl="0" algn="l">
              <a:lnSpc>
                <a:spcPct val="115000"/>
              </a:lnSpc>
              <a:spcBef>
                <a:spcPts val="0"/>
              </a:spcBef>
              <a:spcAft>
                <a:spcPts val="0"/>
              </a:spcAft>
              <a:buNone/>
            </a:pPr>
            <a:r>
              <a:rPr b="1" lang="en" sz="600">
                <a:solidFill>
                  <a:srgbClr val="2B489A"/>
                </a:solidFill>
                <a:latin typeface="Calibri"/>
                <a:ea typeface="Calibri"/>
                <a:cs typeface="Calibri"/>
                <a:sym typeface="Calibri"/>
              </a:rPr>
              <a:t>SIRS report: </a:t>
            </a:r>
            <a:r>
              <a:rPr lang="en" sz="600">
                <a:solidFill>
                  <a:srgbClr val="666666"/>
                </a:solidFill>
                <a:highlight>
                  <a:srgbClr val="FFFFFF"/>
                </a:highlight>
              </a:rPr>
              <a:t>European Commission, Directorate-General for Research and Innovation, </a:t>
            </a:r>
            <a:r>
              <a:rPr i="1" lang="en" sz="600">
                <a:solidFill>
                  <a:srgbClr val="666666"/>
                </a:solidFill>
                <a:highlight>
                  <a:srgbClr val="FFFFFF"/>
                </a:highlight>
              </a:rPr>
              <a:t>Scholarly infrastructures for research software : report from the EOSC Executive Board Working Group (WG) Architecture Task Force (TF) SIRS</a:t>
            </a:r>
            <a:r>
              <a:rPr lang="en" sz="600">
                <a:solidFill>
                  <a:srgbClr val="666666"/>
                </a:solidFill>
                <a:highlight>
                  <a:srgbClr val="FFFFFF"/>
                </a:highlight>
              </a:rPr>
              <a:t>, Publications Office, 2020, </a:t>
            </a:r>
            <a:r>
              <a:rPr b="1" lang="en" sz="600">
                <a:solidFill>
                  <a:schemeClr val="hlink"/>
                </a:solidFill>
                <a:highlight>
                  <a:srgbClr val="FFFFFF"/>
                </a:highlight>
                <a:uFill>
                  <a:noFill/>
                </a:uFill>
                <a:hlinkClick r:id="rId4"/>
              </a:rPr>
              <a:t>https://data.europa.eu/doi/10.2777/28598</a:t>
            </a:r>
            <a:endParaRPr sz="100">
              <a:solidFill>
                <a:srgbClr val="595959"/>
              </a:solidFill>
            </a:endParaRPr>
          </a:p>
          <a:p>
            <a:pPr indent="0" lvl="0" marL="0" rtl="0" algn="l">
              <a:lnSpc>
                <a:spcPct val="115000"/>
              </a:lnSpc>
              <a:spcBef>
                <a:spcPts val="0"/>
              </a:spcBef>
              <a:spcAft>
                <a:spcPts val="0"/>
              </a:spcAft>
              <a:buClr>
                <a:schemeClr val="dk1"/>
              </a:buClr>
              <a:buSzPts val="800"/>
              <a:buFont typeface="Arial"/>
              <a:buNone/>
            </a:pPr>
            <a:r>
              <a:rPr lang="en" sz="600">
                <a:solidFill>
                  <a:srgbClr val="222222"/>
                </a:solidFill>
              </a:rPr>
              <a:t>Video: </a:t>
            </a:r>
            <a:r>
              <a:rPr lang="en" sz="600" u="sng">
                <a:solidFill>
                  <a:srgbClr val="1155CC"/>
                </a:solidFill>
                <a:hlinkClick r:id="rId5">
                  <a:extLst>
                    <a:ext uri="{A12FA001-AC4F-418D-AE19-62706E023703}">
                      <ahyp:hlinkClr val="tx"/>
                    </a:ext>
                  </a:extLst>
                </a:hlinkClick>
              </a:rPr>
              <a:t>EOSC Software Infrastructures for Research Software: J. B. Gonzalez Lopez (CERN)</a:t>
            </a:r>
            <a:endParaRPr b="1" sz="600">
              <a:solidFill>
                <a:srgbClr val="2B489A"/>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800"/>
              <a:buFont typeface="Arial"/>
              <a:buNone/>
            </a:pPr>
            <a:r>
              <a:t/>
            </a:r>
            <a:endParaRPr sz="100">
              <a:solidFill>
                <a:srgbClr val="595959"/>
              </a:solidFill>
            </a:endParaRPr>
          </a:p>
          <a:p>
            <a:pPr indent="0" lvl="0" marL="0" rtl="0" algn="l">
              <a:spcBef>
                <a:spcPts val="1200"/>
              </a:spcBef>
              <a:spcAft>
                <a:spcPts val="0"/>
              </a:spcAft>
              <a:buNone/>
            </a:pPr>
            <a:r>
              <a:t/>
            </a:r>
            <a:endParaRPr sz="900">
              <a:latin typeface="Calibri"/>
              <a:ea typeface="Calibri"/>
              <a:cs typeface="Calibri"/>
              <a:sym typeface="Calibri"/>
            </a:endParaRPr>
          </a:p>
        </p:txBody>
      </p:sp>
      <p:sp>
        <p:nvSpPr>
          <p:cNvPr id="211" name="Google Shape;211;p30"/>
          <p:cNvSpPr txBox="1"/>
          <p:nvPr/>
        </p:nvSpPr>
        <p:spPr>
          <a:xfrm>
            <a:off x="4102100" y="148175"/>
            <a:ext cx="5055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0"/>
              </a:spcAft>
              <a:buNone/>
            </a:pPr>
            <a:r>
              <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1500"/>
              </a:spcAft>
              <a:buNone/>
            </a:pPr>
            <a:r>
              <a:t/>
            </a:r>
            <a:endParaRPr sz="1300" u="sng">
              <a:solidFill>
                <a:schemeClr val="lt1"/>
              </a:solidFill>
              <a:latin typeface="Montserrat"/>
              <a:ea typeface="Montserrat"/>
              <a:cs typeface="Montserrat"/>
              <a:sym typeface="Montserrat"/>
            </a:endParaRPr>
          </a:p>
        </p:txBody>
      </p:sp>
      <p:sp>
        <p:nvSpPr>
          <p:cNvPr id="212" name="Google Shape;212;p30"/>
          <p:cNvSpPr txBox="1"/>
          <p:nvPr/>
        </p:nvSpPr>
        <p:spPr>
          <a:xfrm>
            <a:off x="-203325" y="48394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Font typeface="Arial"/>
              <a:buNone/>
            </a:pPr>
            <a:r>
              <a:rPr lang="en" sz="1200">
                <a:solidFill>
                  <a:schemeClr val="lt1"/>
                </a:solidFill>
                <a:latin typeface="Calibri"/>
                <a:ea typeface="Calibri"/>
                <a:cs typeface="Calibri"/>
                <a:sym typeface="Calibri"/>
              </a:rPr>
              <a:t>Morane Gruenpeter | IDCC24 | CC-BY - SA | 19/02/2024</a:t>
            </a:r>
            <a:endParaRPr sz="1100">
              <a:solidFill>
                <a:schemeClr val="lt1"/>
              </a:solidFill>
            </a:endParaRPr>
          </a:p>
          <a:p>
            <a:pPr indent="0" lvl="0" marL="0" marR="0" rtl="0" algn="ctr">
              <a:spcBef>
                <a:spcPts val="0"/>
              </a:spcBef>
              <a:spcAft>
                <a:spcPts val="0"/>
              </a:spcAft>
              <a:buNone/>
            </a:pPr>
            <a:r>
              <a:t/>
            </a:r>
            <a:endParaRPr sz="1200">
              <a:solidFill>
                <a:schemeClr val="lt1"/>
              </a:solidFill>
              <a:latin typeface="Calibri"/>
              <a:ea typeface="Calibri"/>
              <a:cs typeface="Calibri"/>
              <a:sym typeface="Calibri"/>
            </a:endParaRPr>
          </a:p>
          <a:p>
            <a:pPr indent="0" lvl="0" marL="0" marR="0" rtl="0" algn="ctr">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1"/>
          <p:cNvSpPr txBox="1"/>
          <p:nvPr>
            <p:ph type="title"/>
          </p:nvPr>
        </p:nvSpPr>
        <p:spPr>
          <a:xfrm>
            <a:off x="2087675" y="514250"/>
            <a:ext cx="6505800" cy="505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CodeMeta initiative - V1.0 released in 2017</a:t>
            </a:r>
            <a:endParaRPr/>
          </a:p>
        </p:txBody>
      </p:sp>
      <p:sp>
        <p:nvSpPr>
          <p:cNvPr id="218" name="Google Shape;218;p31"/>
          <p:cNvSpPr txBox="1"/>
          <p:nvPr>
            <p:ph idx="2" type="body"/>
          </p:nvPr>
        </p:nvSpPr>
        <p:spPr>
          <a:xfrm>
            <a:off x="3811370" y="4901734"/>
            <a:ext cx="2142000" cy="208800"/>
          </a:xfrm>
          <a:prstGeom prst="rect">
            <a:avLst/>
          </a:prstGeom>
        </p:spPr>
        <p:txBody>
          <a:bodyPr anchorCtr="0" anchor="t" bIns="34275" lIns="68575" spcFirstLastPara="1" rIns="68575" wrap="square" tIns="34275">
            <a:normAutofit/>
          </a:bodyPr>
          <a:lstStyle/>
          <a:p>
            <a:pPr indent="0" lvl="0" marL="0" rtl="0" algn="ctr">
              <a:spcBef>
                <a:spcPts val="800"/>
              </a:spcBef>
              <a:spcAft>
                <a:spcPts val="0"/>
              </a:spcAft>
              <a:buNone/>
            </a:pPr>
            <a:r>
              <a:t/>
            </a:r>
            <a:endParaRPr/>
          </a:p>
        </p:txBody>
      </p:sp>
      <p:sp>
        <p:nvSpPr>
          <p:cNvPr id="219" name="Google Shape;219;p31"/>
          <p:cNvSpPr txBox="1"/>
          <p:nvPr>
            <p:ph idx="3" type="body"/>
          </p:nvPr>
        </p:nvSpPr>
        <p:spPr>
          <a:xfrm>
            <a:off x="636849" y="4901734"/>
            <a:ext cx="2142000" cy="2088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p:txBody>
      </p:sp>
      <p:pic>
        <p:nvPicPr>
          <p:cNvPr id="220" name="Google Shape;220;p31"/>
          <p:cNvPicPr preferRelativeResize="0"/>
          <p:nvPr/>
        </p:nvPicPr>
        <p:blipFill>
          <a:blip r:embed="rId3">
            <a:alphaModFix/>
          </a:blip>
          <a:stretch>
            <a:fillRect/>
          </a:stretch>
        </p:blipFill>
        <p:spPr>
          <a:xfrm>
            <a:off x="3087700" y="1137500"/>
            <a:ext cx="5648750" cy="2733725"/>
          </a:xfrm>
          <a:prstGeom prst="rect">
            <a:avLst/>
          </a:prstGeom>
          <a:noFill/>
          <a:ln>
            <a:noFill/>
          </a:ln>
        </p:spPr>
      </p:pic>
      <p:sp>
        <p:nvSpPr>
          <p:cNvPr id="221" name="Google Shape;221;p31"/>
          <p:cNvSpPr txBox="1"/>
          <p:nvPr/>
        </p:nvSpPr>
        <p:spPr>
          <a:xfrm>
            <a:off x="3932475" y="4048150"/>
            <a:ext cx="5143500" cy="36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800">
                <a:solidFill>
                  <a:srgbClr val="000000"/>
                </a:solidFill>
                <a:latin typeface="Calibri"/>
                <a:ea typeface="Calibri"/>
                <a:cs typeface="Calibri"/>
                <a:sym typeface="Calibri"/>
              </a:rPr>
              <a:t>Gruenpeter M. and Thornton K. (2018) Pathways for Discovery of Free Software (slide deck from LibrePlanet 2018).</a:t>
            </a:r>
            <a:r>
              <a:rPr lang="en" sz="800">
                <a:solidFill>
                  <a:srgbClr val="000000"/>
                </a:solidFill>
                <a:uFill>
                  <a:noFill/>
                </a:uFill>
                <a:latin typeface="Calibri"/>
                <a:ea typeface="Calibri"/>
                <a:cs typeface="Calibri"/>
                <a:sym typeface="Calibri"/>
                <a:hlinkClick r:id="rId4">
                  <a:extLst>
                    <a:ext uri="{A12FA001-AC4F-418D-AE19-62706E023703}">
                      <ahyp:hlinkClr val="tx"/>
                    </a:ext>
                  </a:extLst>
                </a:hlinkClick>
              </a:rPr>
              <a:t> </a:t>
            </a:r>
            <a:r>
              <a:rPr lang="en" sz="800" u="sng">
                <a:solidFill>
                  <a:srgbClr val="000000"/>
                </a:solidFill>
                <a:latin typeface="Calibri"/>
                <a:ea typeface="Calibri"/>
                <a:cs typeface="Calibri"/>
                <a:sym typeface="Calibri"/>
                <a:hlinkClick r:id="rId5">
                  <a:extLst>
                    <a:ext uri="{A12FA001-AC4F-418D-AE19-62706E023703}">
                      <ahyp:hlinkClr val="tx"/>
                    </a:ext>
                  </a:extLst>
                </a:hlinkClick>
              </a:rPr>
              <a:t>https://en.wikipedia.org/wiki/File:Pathways-discovery-free.pdf</a:t>
            </a:r>
            <a:r>
              <a:rPr lang="en" sz="800">
                <a:solidFill>
                  <a:srgbClr val="000000"/>
                </a:solidFill>
                <a:latin typeface="Calibri"/>
                <a:ea typeface="Calibri"/>
                <a:cs typeface="Calibri"/>
                <a:sym typeface="Calibri"/>
              </a:rPr>
              <a:t> </a:t>
            </a:r>
            <a:endParaRPr sz="600">
              <a:solidFill>
                <a:srgbClr val="78909C"/>
              </a:solidFill>
              <a:latin typeface="Calibri"/>
              <a:ea typeface="Calibri"/>
              <a:cs typeface="Calibri"/>
              <a:sym typeface="Calibri"/>
            </a:endParaRPr>
          </a:p>
        </p:txBody>
      </p:sp>
      <p:sp>
        <p:nvSpPr>
          <p:cNvPr id="222" name="Google Shape;222;p31"/>
          <p:cNvSpPr txBox="1"/>
          <p:nvPr/>
        </p:nvSpPr>
        <p:spPr>
          <a:xfrm>
            <a:off x="95125" y="1308650"/>
            <a:ext cx="3120000" cy="2644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t/>
            </a:r>
            <a:endParaRPr b="1" sz="900">
              <a:solidFill>
                <a:srgbClr val="2D2C5A"/>
              </a:solidFill>
              <a:latin typeface="Calibri"/>
              <a:ea typeface="Calibri"/>
              <a:cs typeface="Calibri"/>
              <a:sym typeface="Calibri"/>
            </a:endParaRPr>
          </a:p>
          <a:p>
            <a:pPr indent="-336550" lvl="0" marL="457200" rtl="0" algn="l">
              <a:lnSpc>
                <a:spcPct val="115000"/>
              </a:lnSpc>
              <a:spcBef>
                <a:spcPts val="0"/>
              </a:spcBef>
              <a:spcAft>
                <a:spcPts val="0"/>
              </a:spcAft>
              <a:buClr>
                <a:srgbClr val="2D2C5A"/>
              </a:buClr>
              <a:buSzPts val="1700"/>
              <a:buFont typeface="Calibri"/>
              <a:buChar char="●"/>
            </a:pPr>
            <a:r>
              <a:rPr lang="en" sz="1700">
                <a:solidFill>
                  <a:srgbClr val="2D2C5A"/>
                </a:solidFill>
                <a:latin typeface="Calibri"/>
                <a:ea typeface="Calibri"/>
                <a:cs typeface="Calibri"/>
                <a:sym typeface="Calibri"/>
              </a:rPr>
              <a:t>A subset of schema.org </a:t>
            </a:r>
            <a:endParaRPr sz="1700">
              <a:solidFill>
                <a:srgbClr val="2D2C5A"/>
              </a:solidFill>
              <a:latin typeface="Calibri"/>
              <a:ea typeface="Calibri"/>
              <a:cs typeface="Calibri"/>
              <a:sym typeface="Calibri"/>
            </a:endParaRPr>
          </a:p>
          <a:p>
            <a:pPr indent="-336550" lvl="0" marL="457200" rtl="0" algn="l">
              <a:lnSpc>
                <a:spcPct val="115000"/>
              </a:lnSpc>
              <a:spcBef>
                <a:spcPts val="0"/>
              </a:spcBef>
              <a:spcAft>
                <a:spcPts val="0"/>
              </a:spcAft>
              <a:buClr>
                <a:srgbClr val="2D2C5A"/>
              </a:buClr>
              <a:buSzPts val="1700"/>
              <a:buFont typeface="Calibri"/>
              <a:buChar char="●"/>
            </a:pPr>
            <a:r>
              <a:rPr lang="en" sz="1700">
                <a:solidFill>
                  <a:srgbClr val="2D2C5A"/>
                </a:solidFill>
                <a:latin typeface="Calibri"/>
                <a:ea typeface="Calibri"/>
                <a:cs typeface="Calibri"/>
                <a:sym typeface="Calibri"/>
              </a:rPr>
              <a:t>An academic community discussing software metadata</a:t>
            </a:r>
            <a:endParaRPr sz="1700">
              <a:solidFill>
                <a:srgbClr val="2D2C5A"/>
              </a:solidFill>
              <a:latin typeface="Calibri"/>
              <a:ea typeface="Calibri"/>
              <a:cs typeface="Calibri"/>
              <a:sym typeface="Calibri"/>
            </a:endParaRPr>
          </a:p>
          <a:p>
            <a:pPr indent="-336550" lvl="0" marL="457200" rtl="0" algn="l">
              <a:lnSpc>
                <a:spcPct val="115000"/>
              </a:lnSpc>
              <a:spcBef>
                <a:spcPts val="0"/>
              </a:spcBef>
              <a:spcAft>
                <a:spcPts val="0"/>
              </a:spcAft>
              <a:buClr>
                <a:srgbClr val="2D2C5A"/>
              </a:buClr>
              <a:buSzPts val="1700"/>
              <a:buFont typeface="Calibri"/>
              <a:buChar char="●"/>
            </a:pPr>
            <a:r>
              <a:rPr lang="en" sz="1700">
                <a:solidFill>
                  <a:srgbClr val="2D2C5A"/>
                </a:solidFill>
                <a:latin typeface="Calibri"/>
                <a:ea typeface="Calibri"/>
                <a:cs typeface="Calibri"/>
                <a:sym typeface="Calibri"/>
              </a:rPr>
              <a:t>A crosswalk table - mapping the metadata landscape</a:t>
            </a:r>
            <a:endParaRPr sz="1700">
              <a:solidFill>
                <a:srgbClr val="2D2C5A"/>
              </a:solidFill>
              <a:latin typeface="Calibri"/>
              <a:ea typeface="Calibri"/>
              <a:cs typeface="Calibri"/>
              <a:sym typeface="Calibri"/>
            </a:endParaRPr>
          </a:p>
          <a:p>
            <a:pPr indent="0" lvl="0" marL="0" rtl="0" algn="l">
              <a:lnSpc>
                <a:spcPct val="115000"/>
              </a:lnSpc>
              <a:spcBef>
                <a:spcPts val="1600"/>
              </a:spcBef>
              <a:spcAft>
                <a:spcPts val="0"/>
              </a:spcAft>
              <a:buNone/>
            </a:pPr>
            <a:r>
              <a:rPr lang="en" sz="1700">
                <a:solidFill>
                  <a:srgbClr val="2D2C5A"/>
                </a:solidFill>
                <a:latin typeface="Calibri"/>
                <a:ea typeface="Calibri"/>
                <a:cs typeface="Calibri"/>
                <a:sym typeface="Calibri"/>
              </a:rPr>
              <a:t>V2.0 released in 2020,</a:t>
            </a:r>
            <a:endParaRPr sz="1700">
              <a:solidFill>
                <a:srgbClr val="2D2C5A"/>
              </a:solidFill>
              <a:latin typeface="Calibri"/>
              <a:ea typeface="Calibri"/>
              <a:cs typeface="Calibri"/>
              <a:sym typeface="Calibri"/>
            </a:endParaRPr>
          </a:p>
          <a:p>
            <a:pPr indent="0" lvl="0" marL="0" rtl="0" algn="l">
              <a:lnSpc>
                <a:spcPct val="115000"/>
              </a:lnSpc>
              <a:spcBef>
                <a:spcPts val="1600"/>
              </a:spcBef>
              <a:spcAft>
                <a:spcPts val="0"/>
              </a:spcAft>
              <a:buNone/>
            </a:pPr>
            <a:r>
              <a:rPr b="1" lang="en" sz="1700">
                <a:solidFill>
                  <a:srgbClr val="2D2C5A"/>
                </a:solidFill>
                <a:latin typeface="Calibri"/>
                <a:ea typeface="Calibri"/>
                <a:cs typeface="Calibri"/>
                <a:sym typeface="Calibri"/>
              </a:rPr>
              <a:t>V3.0 is expected soon!!</a:t>
            </a:r>
            <a:endParaRPr b="1" sz="1700">
              <a:solidFill>
                <a:srgbClr val="2D2C5A"/>
              </a:solidFill>
              <a:latin typeface="Calibri"/>
              <a:ea typeface="Calibri"/>
              <a:cs typeface="Calibri"/>
              <a:sym typeface="Calibri"/>
            </a:endParaRPr>
          </a:p>
          <a:p>
            <a:pPr indent="0" lvl="0" marL="457200" rtl="0" algn="l">
              <a:lnSpc>
                <a:spcPct val="115000"/>
              </a:lnSpc>
              <a:spcBef>
                <a:spcPts val="1600"/>
              </a:spcBef>
              <a:spcAft>
                <a:spcPts val="0"/>
              </a:spcAft>
              <a:buNone/>
            </a:pPr>
            <a:r>
              <a:t/>
            </a:r>
            <a:endParaRPr sz="1700" u="sng">
              <a:solidFill>
                <a:srgbClr val="38761D"/>
              </a:solidFill>
              <a:latin typeface="Roboto Light"/>
              <a:ea typeface="Roboto Light"/>
              <a:cs typeface="Roboto Light"/>
              <a:sym typeface="Roboto Light"/>
            </a:endParaRPr>
          </a:p>
          <a:p>
            <a:pPr indent="0" lvl="0" marL="0" rtl="0" algn="l">
              <a:lnSpc>
                <a:spcPct val="115000"/>
              </a:lnSpc>
              <a:spcBef>
                <a:spcPts val="1600"/>
              </a:spcBef>
              <a:spcAft>
                <a:spcPts val="1600"/>
              </a:spcAft>
              <a:buNone/>
            </a:pPr>
            <a:r>
              <a:t/>
            </a:r>
            <a:endParaRPr sz="2100">
              <a:solidFill>
                <a:srgbClr val="595959"/>
              </a:solidFill>
              <a:latin typeface="Roboto Light"/>
              <a:ea typeface="Roboto Light"/>
              <a:cs typeface="Roboto Light"/>
              <a:sym typeface="Roboto Light"/>
            </a:endParaRPr>
          </a:p>
        </p:txBody>
      </p:sp>
      <p:sp>
        <p:nvSpPr>
          <p:cNvPr id="223" name="Google Shape;223;p31"/>
          <p:cNvSpPr/>
          <p:nvPr/>
        </p:nvSpPr>
        <p:spPr>
          <a:xfrm>
            <a:off x="4750250" y="2871100"/>
            <a:ext cx="556500" cy="368100"/>
          </a:xfrm>
          <a:prstGeom prst="ellipse">
            <a:avLst/>
          </a:prstGeom>
          <a:noFill/>
          <a:ln cap="flat" cmpd="sng" w="2857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00"/>
              </a:solidFill>
            </a:endParaRPr>
          </a:p>
        </p:txBody>
      </p:sp>
      <p:sp>
        <p:nvSpPr>
          <p:cNvPr id="224" name="Google Shape;224;p31"/>
          <p:cNvSpPr txBox="1"/>
          <p:nvPr/>
        </p:nvSpPr>
        <p:spPr>
          <a:xfrm>
            <a:off x="-203325" y="48394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Font typeface="Arial"/>
              <a:buNone/>
            </a:pPr>
            <a:r>
              <a:rPr lang="en" sz="1200">
                <a:solidFill>
                  <a:schemeClr val="lt1"/>
                </a:solidFill>
                <a:latin typeface="Calibri"/>
                <a:ea typeface="Calibri"/>
                <a:cs typeface="Calibri"/>
                <a:sym typeface="Calibri"/>
              </a:rPr>
              <a:t>Morane Gruenpeter | IDCC24 | CC-BY - SA | 19/02/2024</a:t>
            </a:r>
            <a:endParaRPr sz="1100">
              <a:solidFill>
                <a:schemeClr val="lt1"/>
              </a:solidFill>
            </a:endParaRPr>
          </a:p>
          <a:p>
            <a:pPr indent="0" lvl="0" marL="0" marR="0" rtl="0" algn="ctr">
              <a:spcBef>
                <a:spcPts val="0"/>
              </a:spcBef>
              <a:spcAft>
                <a:spcPts val="0"/>
              </a:spcAft>
              <a:buNone/>
            </a:pPr>
            <a:r>
              <a:t/>
            </a:r>
            <a:endParaRPr sz="1200">
              <a:solidFill>
                <a:schemeClr val="lt1"/>
              </a:solidFill>
              <a:latin typeface="Calibri"/>
              <a:ea typeface="Calibri"/>
              <a:cs typeface="Calibri"/>
              <a:sym typeface="Calibri"/>
            </a:endParaRPr>
          </a:p>
          <a:p>
            <a:pPr indent="0" lvl="0" marL="0" marR="0" rtl="0" algn="ctr">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
        <p:nvSpPr>
          <p:cNvPr id="225" name="Google Shape;225;p31"/>
          <p:cNvSpPr txBox="1"/>
          <p:nvPr/>
        </p:nvSpPr>
        <p:spPr>
          <a:xfrm>
            <a:off x="3820175" y="148175"/>
            <a:ext cx="5337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1500"/>
              </a:spcAft>
              <a:buNone/>
            </a:pPr>
            <a:r>
              <a:t/>
            </a:r>
            <a:endParaRPr b="1" sz="1300">
              <a:solidFill>
                <a:srgbClr val="073763"/>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2"/>
          <p:cNvSpPr txBox="1"/>
          <p:nvPr>
            <p:ph type="title"/>
          </p:nvPr>
        </p:nvSpPr>
        <p:spPr>
          <a:xfrm>
            <a:off x="2094470" y="510778"/>
            <a:ext cx="6505800" cy="585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The guidelines for software archival</a:t>
            </a:r>
            <a:endParaRPr sz="2200"/>
          </a:p>
        </p:txBody>
      </p:sp>
      <p:sp>
        <p:nvSpPr>
          <p:cNvPr id="231" name="Google Shape;231;p32"/>
          <p:cNvSpPr txBox="1"/>
          <p:nvPr>
            <p:ph idx="2" type="body"/>
          </p:nvPr>
        </p:nvSpPr>
        <p:spPr>
          <a:xfrm>
            <a:off x="6373415" y="4901734"/>
            <a:ext cx="2142000" cy="208800"/>
          </a:xfrm>
          <a:prstGeom prst="rect">
            <a:avLst/>
          </a:prstGeom>
        </p:spPr>
        <p:txBody>
          <a:bodyPr anchorCtr="0" anchor="t" bIns="34275" lIns="68575" spcFirstLastPara="1" rIns="68575" wrap="square" tIns="34275">
            <a:normAutofit/>
          </a:bodyPr>
          <a:lstStyle/>
          <a:p>
            <a:pPr indent="0" lvl="0" marL="0" rtl="0" algn="r">
              <a:spcBef>
                <a:spcPts val="800"/>
              </a:spcBef>
              <a:spcAft>
                <a:spcPts val="0"/>
              </a:spcAft>
              <a:buNone/>
            </a:pPr>
            <a:r>
              <a:t/>
            </a:r>
            <a:endParaRPr/>
          </a:p>
        </p:txBody>
      </p:sp>
      <p:sp>
        <p:nvSpPr>
          <p:cNvPr id="232" name="Google Shape;232;p32"/>
          <p:cNvSpPr txBox="1"/>
          <p:nvPr>
            <p:ph idx="3" type="body"/>
          </p:nvPr>
        </p:nvSpPr>
        <p:spPr>
          <a:xfrm>
            <a:off x="3811370" y="4901734"/>
            <a:ext cx="2142000" cy="208800"/>
          </a:xfrm>
          <a:prstGeom prst="rect">
            <a:avLst/>
          </a:prstGeom>
        </p:spPr>
        <p:txBody>
          <a:bodyPr anchorCtr="0" anchor="t" bIns="34275" lIns="68575" spcFirstLastPara="1" rIns="68575" wrap="square" tIns="34275">
            <a:normAutofit/>
          </a:bodyPr>
          <a:lstStyle/>
          <a:p>
            <a:pPr indent="0" lvl="0" marL="0" rtl="0" algn="ctr">
              <a:spcBef>
                <a:spcPts val="800"/>
              </a:spcBef>
              <a:spcAft>
                <a:spcPts val="0"/>
              </a:spcAft>
              <a:buNone/>
            </a:pPr>
            <a:r>
              <a:t/>
            </a:r>
            <a:endParaRPr/>
          </a:p>
        </p:txBody>
      </p:sp>
      <p:sp>
        <p:nvSpPr>
          <p:cNvPr id="233" name="Google Shape;233;p32"/>
          <p:cNvSpPr txBox="1"/>
          <p:nvPr>
            <p:ph idx="4" type="body"/>
          </p:nvPr>
        </p:nvSpPr>
        <p:spPr>
          <a:xfrm>
            <a:off x="636849" y="4901734"/>
            <a:ext cx="2142000" cy="2088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p:txBody>
      </p:sp>
      <p:pic>
        <p:nvPicPr>
          <p:cNvPr id="234" name="Google Shape;234;p32"/>
          <p:cNvPicPr preferRelativeResize="0"/>
          <p:nvPr/>
        </p:nvPicPr>
        <p:blipFill>
          <a:blip r:embed="rId3">
            <a:alphaModFix/>
          </a:blip>
          <a:stretch>
            <a:fillRect/>
          </a:stretch>
        </p:blipFill>
        <p:spPr>
          <a:xfrm>
            <a:off x="1206608" y="1007250"/>
            <a:ext cx="7351542" cy="3526701"/>
          </a:xfrm>
          <a:prstGeom prst="rect">
            <a:avLst/>
          </a:prstGeom>
          <a:noFill/>
          <a:ln>
            <a:noFill/>
          </a:ln>
        </p:spPr>
      </p:pic>
      <p:sp>
        <p:nvSpPr>
          <p:cNvPr id="235" name="Google Shape;235;p32"/>
          <p:cNvSpPr txBox="1"/>
          <p:nvPr/>
        </p:nvSpPr>
        <p:spPr>
          <a:xfrm>
            <a:off x="-133200" y="48540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Font typeface="Arial"/>
              <a:buNone/>
            </a:pPr>
            <a:r>
              <a:rPr lang="en" sz="1200">
                <a:solidFill>
                  <a:schemeClr val="lt1"/>
                </a:solidFill>
                <a:latin typeface="Calibri"/>
                <a:ea typeface="Calibri"/>
                <a:cs typeface="Calibri"/>
                <a:sym typeface="Calibri"/>
              </a:rPr>
              <a:t>Morane Gruenpeter | IDCC24 | CC-BY - SA | 19/02/2024</a:t>
            </a:r>
            <a:endParaRPr sz="1100">
              <a:solidFill>
                <a:schemeClr val="lt1"/>
              </a:solidFill>
            </a:endParaRPr>
          </a:p>
          <a:p>
            <a:pPr indent="0" lvl="0" marL="0" marR="0" rtl="0" algn="ctr">
              <a:spcBef>
                <a:spcPts val="0"/>
              </a:spcBef>
              <a:spcAft>
                <a:spcPts val="0"/>
              </a:spcAft>
              <a:buNone/>
            </a:pPr>
            <a:r>
              <a:t/>
            </a:r>
            <a:endParaRPr sz="1200">
              <a:solidFill>
                <a:schemeClr val="lt1"/>
              </a:solidFill>
              <a:latin typeface="Calibri"/>
              <a:ea typeface="Calibri"/>
              <a:cs typeface="Calibri"/>
              <a:sym typeface="Calibri"/>
            </a:endParaRPr>
          </a:p>
          <a:p>
            <a:pPr indent="0" lvl="0" marL="0" marR="0" rtl="0" algn="ctr">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
        <p:nvSpPr>
          <p:cNvPr id="236" name="Google Shape;236;p32"/>
          <p:cNvSpPr txBox="1"/>
          <p:nvPr/>
        </p:nvSpPr>
        <p:spPr>
          <a:xfrm>
            <a:off x="738475" y="4485000"/>
            <a:ext cx="55170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latin typeface="Calibri"/>
                <a:ea typeface="Calibri"/>
                <a:cs typeface="Calibri"/>
                <a:sym typeface="Calibri"/>
                <a:hlinkClick r:id="rId4"/>
              </a:rPr>
              <a:t>https://www.softwareheritage.org/save-and-reference-research-software/</a:t>
            </a:r>
            <a:endParaRPr sz="1200">
              <a:latin typeface="Calibri"/>
              <a:ea typeface="Calibri"/>
              <a:cs typeface="Calibri"/>
              <a:sym typeface="Calibri"/>
            </a:endParaRPr>
          </a:p>
          <a:p>
            <a:pPr indent="0" lvl="0" marL="0" rtl="0" algn="l">
              <a:spcBef>
                <a:spcPts val="0"/>
              </a:spcBef>
              <a:spcAft>
                <a:spcPts val="0"/>
              </a:spcAft>
              <a:buNone/>
            </a:pPr>
            <a:r>
              <a:t/>
            </a:r>
            <a:endParaRPr sz="1100">
              <a:latin typeface="Calibri"/>
              <a:ea typeface="Calibri"/>
              <a:cs typeface="Calibri"/>
              <a:sym typeface="Calibri"/>
            </a:endParaRPr>
          </a:p>
        </p:txBody>
      </p:sp>
      <p:sp>
        <p:nvSpPr>
          <p:cNvPr id="237" name="Google Shape;237;p32"/>
          <p:cNvSpPr txBox="1"/>
          <p:nvPr/>
        </p:nvSpPr>
        <p:spPr>
          <a:xfrm>
            <a:off x="3820175" y="148175"/>
            <a:ext cx="5337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1500"/>
              </a:spcAft>
              <a:buNone/>
            </a:pPr>
            <a:r>
              <a:t/>
            </a:r>
            <a:endParaRPr b="1" sz="1300">
              <a:solidFill>
                <a:srgbClr val="073763"/>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3"/>
          <p:cNvSpPr/>
          <p:nvPr/>
        </p:nvSpPr>
        <p:spPr>
          <a:xfrm>
            <a:off x="2768299" y="4167900"/>
            <a:ext cx="2532900" cy="492900"/>
          </a:xfrm>
          <a:prstGeom prst="flowChartAlternateProcess">
            <a:avLst/>
          </a:prstGeom>
          <a:solidFill>
            <a:schemeClr val="accent4"/>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547370" lvl="0" marL="547370" rtl="0" algn="l">
              <a:spcBef>
                <a:spcPts val="300"/>
              </a:spcBef>
              <a:spcAft>
                <a:spcPts val="600"/>
              </a:spcAft>
              <a:buClr>
                <a:schemeClr val="dk1"/>
              </a:buClr>
              <a:buSzPts val="1100"/>
              <a:buFont typeface="Arial"/>
              <a:buNone/>
            </a:pPr>
            <a:r>
              <a:rPr b="1" lang="en" sz="1200">
                <a:solidFill>
                  <a:srgbClr val="2C2D5A"/>
                </a:solidFill>
                <a:latin typeface="Calibri"/>
                <a:ea typeface="Calibri"/>
                <a:cs typeface="Calibri"/>
                <a:sym typeface="Calibri"/>
              </a:rPr>
              <a:t>7. </a:t>
            </a:r>
            <a:r>
              <a:rPr b="1" lang="en" sz="1200">
                <a:solidFill>
                  <a:srgbClr val="2C2D5A"/>
                </a:solidFill>
                <a:latin typeface="Calibri"/>
                <a:ea typeface="Calibri"/>
                <a:cs typeface="Calibri"/>
                <a:sym typeface="Calibri"/>
              </a:rPr>
              <a:t>Re-execute: Dependencies &amp; execution environment</a:t>
            </a:r>
            <a:endParaRPr b="1" i="0" sz="1400" u="none" cap="none" strike="noStrike">
              <a:solidFill>
                <a:srgbClr val="000000"/>
              </a:solidFill>
            </a:endParaRPr>
          </a:p>
        </p:txBody>
      </p:sp>
      <p:sp>
        <p:nvSpPr>
          <p:cNvPr id="243" name="Google Shape;243;p33"/>
          <p:cNvSpPr/>
          <p:nvPr/>
        </p:nvSpPr>
        <p:spPr>
          <a:xfrm>
            <a:off x="2794700" y="3032100"/>
            <a:ext cx="2506500" cy="492900"/>
          </a:xfrm>
          <a:prstGeom prst="flowChartAlternateProcess">
            <a:avLst/>
          </a:prstGeom>
          <a:solidFill>
            <a:schemeClr val="accent4"/>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547370" lvl="0" marL="547370" rtl="0" algn="l">
              <a:spcBef>
                <a:spcPts val="300"/>
              </a:spcBef>
              <a:spcAft>
                <a:spcPts val="600"/>
              </a:spcAft>
              <a:buClr>
                <a:schemeClr val="dk1"/>
              </a:buClr>
              <a:buSzPts val="1100"/>
              <a:buFont typeface="Arial"/>
              <a:buNone/>
            </a:pPr>
            <a:r>
              <a:rPr b="1" lang="en" sz="1200">
                <a:solidFill>
                  <a:srgbClr val="2C2D5A"/>
                </a:solidFill>
                <a:latin typeface="Calibri"/>
                <a:ea typeface="Calibri"/>
                <a:cs typeface="Calibri"/>
                <a:sym typeface="Calibri"/>
              </a:rPr>
              <a:t>5. </a:t>
            </a:r>
            <a:r>
              <a:rPr b="1" lang="en" sz="1200">
                <a:solidFill>
                  <a:srgbClr val="2C2D5A"/>
                </a:solidFill>
                <a:latin typeface="Calibri"/>
                <a:ea typeface="Calibri"/>
                <a:cs typeface="Calibri"/>
                <a:sym typeface="Calibri"/>
              </a:rPr>
              <a:t>Attribution &amp; credit</a:t>
            </a:r>
            <a:endParaRPr b="1" i="0" sz="1400" u="none" cap="none" strike="noStrike">
              <a:solidFill>
                <a:srgbClr val="000000"/>
              </a:solidFill>
            </a:endParaRPr>
          </a:p>
        </p:txBody>
      </p:sp>
      <p:sp>
        <p:nvSpPr>
          <p:cNvPr id="244" name="Google Shape;244;p33"/>
          <p:cNvSpPr/>
          <p:nvPr/>
        </p:nvSpPr>
        <p:spPr>
          <a:xfrm>
            <a:off x="2794700" y="2464200"/>
            <a:ext cx="2506500" cy="492900"/>
          </a:xfrm>
          <a:prstGeom prst="flowChartAlternateProcess">
            <a:avLst/>
          </a:prstGeom>
          <a:solidFill>
            <a:schemeClr val="accent4"/>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547370" lvl="0" marL="547370" rtl="0" algn="l">
              <a:spcBef>
                <a:spcPts val="300"/>
              </a:spcBef>
              <a:spcAft>
                <a:spcPts val="600"/>
              </a:spcAft>
              <a:buClr>
                <a:schemeClr val="dk1"/>
              </a:buClr>
              <a:buSzPts val="1100"/>
              <a:buFont typeface="Arial"/>
              <a:buNone/>
            </a:pPr>
            <a:r>
              <a:rPr b="1" lang="en" sz="1200">
                <a:solidFill>
                  <a:srgbClr val="2C2D5A"/>
                </a:solidFill>
                <a:latin typeface="Calibri"/>
                <a:ea typeface="Calibri"/>
                <a:cs typeface="Calibri"/>
                <a:sym typeface="Calibri"/>
              </a:rPr>
              <a:t>4. </a:t>
            </a:r>
            <a:r>
              <a:rPr b="1" lang="en" sz="1200">
                <a:solidFill>
                  <a:srgbClr val="2C2D5A"/>
                </a:solidFill>
                <a:latin typeface="Calibri"/>
                <a:ea typeface="Calibri"/>
                <a:cs typeface="Calibri"/>
                <a:sym typeface="Calibri"/>
              </a:rPr>
              <a:t>Description &amp; classification</a:t>
            </a:r>
            <a:endParaRPr b="1" i="0" sz="1400" u="none" cap="none" strike="noStrike">
              <a:solidFill>
                <a:srgbClr val="000000"/>
              </a:solidFill>
            </a:endParaRPr>
          </a:p>
        </p:txBody>
      </p:sp>
      <p:sp>
        <p:nvSpPr>
          <p:cNvPr id="245" name="Google Shape;245;p33"/>
          <p:cNvSpPr/>
          <p:nvPr/>
        </p:nvSpPr>
        <p:spPr>
          <a:xfrm>
            <a:off x="2768299" y="3600000"/>
            <a:ext cx="2532900" cy="492900"/>
          </a:xfrm>
          <a:prstGeom prst="flowChartAlternateProcess">
            <a:avLst/>
          </a:prstGeom>
          <a:solidFill>
            <a:schemeClr val="accent4"/>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547370" lvl="0" marL="547370" rtl="0" algn="l">
              <a:spcBef>
                <a:spcPts val="300"/>
              </a:spcBef>
              <a:spcAft>
                <a:spcPts val="600"/>
              </a:spcAft>
              <a:buClr>
                <a:schemeClr val="dk1"/>
              </a:buClr>
              <a:buSzPts val="1100"/>
              <a:buFont typeface="Arial"/>
              <a:buNone/>
            </a:pPr>
            <a:r>
              <a:rPr b="1" lang="en" sz="1200">
                <a:solidFill>
                  <a:srgbClr val="2C2D5A"/>
                </a:solidFill>
                <a:latin typeface="Calibri"/>
                <a:ea typeface="Calibri"/>
                <a:cs typeface="Calibri"/>
                <a:sym typeface="Calibri"/>
              </a:rPr>
              <a:t>6. </a:t>
            </a:r>
            <a:r>
              <a:rPr b="1" lang="en" sz="1200">
                <a:solidFill>
                  <a:srgbClr val="2C2D5A"/>
                </a:solidFill>
                <a:latin typeface="Calibri"/>
                <a:ea typeface="Calibri"/>
                <a:cs typeface="Calibri"/>
                <a:sym typeface="Calibri"/>
              </a:rPr>
              <a:t>Reuse, licensing &amp; legal aspects</a:t>
            </a:r>
            <a:endParaRPr b="1" i="0" sz="1400" u="none" cap="none" strike="noStrike">
              <a:solidFill>
                <a:srgbClr val="000000"/>
              </a:solidFill>
            </a:endParaRPr>
          </a:p>
        </p:txBody>
      </p:sp>
      <p:sp>
        <p:nvSpPr>
          <p:cNvPr id="246" name="Google Shape;246;p33"/>
          <p:cNvSpPr/>
          <p:nvPr/>
        </p:nvSpPr>
        <p:spPr>
          <a:xfrm>
            <a:off x="2768299" y="1896300"/>
            <a:ext cx="2532900" cy="492900"/>
          </a:xfrm>
          <a:prstGeom prst="flowChartAlternateProcess">
            <a:avLst/>
          </a:prstGeom>
          <a:solidFill>
            <a:schemeClr val="accent4"/>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547370" lvl="0" marL="547370" rtl="0" algn="l">
              <a:spcBef>
                <a:spcPts val="300"/>
              </a:spcBef>
              <a:spcAft>
                <a:spcPts val="600"/>
              </a:spcAft>
              <a:buClr>
                <a:schemeClr val="dk1"/>
              </a:buClr>
              <a:buSzPts val="1100"/>
              <a:buFont typeface="Arial"/>
              <a:buNone/>
            </a:pPr>
            <a:r>
              <a:rPr b="1" lang="en" sz="1200">
                <a:solidFill>
                  <a:srgbClr val="2C2D5A"/>
                </a:solidFill>
                <a:latin typeface="Calibri"/>
                <a:ea typeface="Calibri"/>
                <a:cs typeface="Calibri"/>
                <a:sym typeface="Calibri"/>
              </a:rPr>
              <a:t>3. </a:t>
            </a:r>
            <a:r>
              <a:rPr b="1" lang="en" sz="1200">
                <a:solidFill>
                  <a:srgbClr val="2C2D5A"/>
                </a:solidFill>
                <a:latin typeface="Calibri"/>
                <a:ea typeface="Calibri"/>
                <a:cs typeface="Calibri"/>
                <a:sym typeface="Calibri"/>
              </a:rPr>
              <a:t>Reference &amp; identification</a:t>
            </a:r>
            <a:endParaRPr b="1" i="0" sz="1400" u="none" cap="none" strike="noStrike">
              <a:solidFill>
                <a:srgbClr val="000000"/>
              </a:solidFill>
            </a:endParaRPr>
          </a:p>
        </p:txBody>
      </p:sp>
      <p:sp>
        <p:nvSpPr>
          <p:cNvPr id="247" name="Google Shape;247;p33"/>
          <p:cNvSpPr/>
          <p:nvPr/>
        </p:nvSpPr>
        <p:spPr>
          <a:xfrm>
            <a:off x="2768299" y="1328400"/>
            <a:ext cx="2532900" cy="492900"/>
          </a:xfrm>
          <a:prstGeom prst="flowChartAlternateProcess">
            <a:avLst/>
          </a:prstGeom>
          <a:solidFill>
            <a:schemeClr val="accent4"/>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547370" lvl="0" marL="547370" rtl="0" algn="l">
              <a:spcBef>
                <a:spcPts val="300"/>
              </a:spcBef>
              <a:spcAft>
                <a:spcPts val="600"/>
              </a:spcAft>
              <a:buClr>
                <a:schemeClr val="dk1"/>
              </a:buClr>
              <a:buSzPts val="1100"/>
              <a:buFont typeface="Arial"/>
              <a:buNone/>
            </a:pPr>
            <a:r>
              <a:rPr b="1" lang="en" sz="1200">
                <a:solidFill>
                  <a:srgbClr val="2C2D5A"/>
                </a:solidFill>
                <a:latin typeface="Calibri"/>
                <a:ea typeface="Calibri"/>
                <a:cs typeface="Calibri"/>
                <a:sym typeface="Calibri"/>
              </a:rPr>
              <a:t>2. </a:t>
            </a:r>
            <a:r>
              <a:rPr b="1" lang="en" sz="1200">
                <a:solidFill>
                  <a:srgbClr val="2C2D5A"/>
                </a:solidFill>
                <a:latin typeface="Calibri"/>
                <a:ea typeface="Calibri"/>
                <a:cs typeface="Calibri"/>
                <a:sym typeface="Calibri"/>
              </a:rPr>
              <a:t>Accessibility &amp; preservation </a:t>
            </a:r>
            <a:endParaRPr b="1" i="0" sz="1400" u="none" cap="none" strike="noStrike">
              <a:solidFill>
                <a:srgbClr val="000000"/>
              </a:solidFill>
            </a:endParaRPr>
          </a:p>
        </p:txBody>
      </p:sp>
      <p:sp>
        <p:nvSpPr>
          <p:cNvPr id="248" name="Google Shape;248;p33"/>
          <p:cNvSpPr/>
          <p:nvPr/>
        </p:nvSpPr>
        <p:spPr>
          <a:xfrm>
            <a:off x="2768299" y="760475"/>
            <a:ext cx="2506500" cy="492900"/>
          </a:xfrm>
          <a:prstGeom prst="flowChartAlternateProcess">
            <a:avLst/>
          </a:prstGeom>
          <a:solidFill>
            <a:schemeClr val="accent4"/>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300"/>
              </a:spcBef>
              <a:spcAft>
                <a:spcPts val="600"/>
              </a:spcAft>
              <a:buNone/>
            </a:pPr>
            <a:r>
              <a:rPr b="1" lang="en" sz="1200">
                <a:solidFill>
                  <a:srgbClr val="2C2D5A"/>
                </a:solidFill>
                <a:latin typeface="Calibri"/>
                <a:ea typeface="Calibri"/>
                <a:cs typeface="Calibri"/>
                <a:sym typeface="Calibri"/>
              </a:rPr>
              <a:t>1. General Metadata Requirements</a:t>
            </a:r>
            <a:endParaRPr b="1" i="0" sz="1400" u="none" cap="none" strike="noStrike">
              <a:solidFill>
                <a:srgbClr val="000000"/>
              </a:solidFill>
            </a:endParaRPr>
          </a:p>
        </p:txBody>
      </p:sp>
      <p:sp>
        <p:nvSpPr>
          <p:cNvPr id="249" name="Google Shape;249;p33"/>
          <p:cNvSpPr txBox="1"/>
          <p:nvPr/>
        </p:nvSpPr>
        <p:spPr>
          <a:xfrm>
            <a:off x="158825" y="2524975"/>
            <a:ext cx="2100300" cy="5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alibri"/>
                <a:ea typeface="Calibri"/>
                <a:cs typeface="Calibri"/>
                <a:sym typeface="Calibri"/>
              </a:rPr>
              <a:t>The RSMD seven Aspects</a:t>
            </a:r>
            <a:endParaRPr b="1">
              <a:latin typeface="Calibri"/>
              <a:ea typeface="Calibri"/>
              <a:cs typeface="Calibri"/>
              <a:sym typeface="Calibri"/>
            </a:endParaRPr>
          </a:p>
        </p:txBody>
      </p:sp>
      <p:sp>
        <p:nvSpPr>
          <p:cNvPr id="250" name="Google Shape;250;p33"/>
          <p:cNvSpPr/>
          <p:nvPr/>
        </p:nvSpPr>
        <p:spPr>
          <a:xfrm>
            <a:off x="2259125" y="803100"/>
            <a:ext cx="430500" cy="3815100"/>
          </a:xfrm>
          <a:prstGeom prst="leftBrace">
            <a:avLst>
              <a:gd fmla="val 50000" name="adj1"/>
              <a:gd fmla="val 50000" name="adj2"/>
            </a:avLst>
          </a:prstGeom>
          <a:noFill/>
          <a:ln cap="flat" cmpd="sng" w="28575">
            <a:solidFill>
              <a:srgbClr val="88888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3"/>
          <p:cNvSpPr txBox="1"/>
          <p:nvPr/>
        </p:nvSpPr>
        <p:spPr>
          <a:xfrm>
            <a:off x="-203325" y="4839425"/>
            <a:ext cx="9410400" cy="304200"/>
          </a:xfrm>
          <a:prstGeom prst="rect">
            <a:avLst/>
          </a:prstGeom>
          <a:solidFill>
            <a:srgbClr val="2C2D5A"/>
          </a:solidFill>
          <a:ln>
            <a:noFill/>
          </a:ln>
        </p:spPr>
        <p:txBody>
          <a:bodyPr anchorCtr="0" anchor="t" bIns="34275" lIns="68575" spcFirstLastPara="1" rIns="68575" wrap="square" tIns="34275">
            <a:noAutofit/>
          </a:bodyPr>
          <a:lstStyle/>
          <a:p>
            <a:pPr indent="0" lvl="0" marL="0" rtl="0" algn="ctr">
              <a:spcBef>
                <a:spcPts val="0"/>
              </a:spcBef>
              <a:spcAft>
                <a:spcPts val="0"/>
              </a:spcAft>
              <a:buClr>
                <a:schemeClr val="dk1"/>
              </a:buClr>
              <a:buFont typeface="Arial"/>
              <a:buNone/>
            </a:pPr>
            <a:r>
              <a:rPr lang="en" sz="1200">
                <a:solidFill>
                  <a:schemeClr val="lt1"/>
                </a:solidFill>
                <a:latin typeface="Calibri"/>
                <a:ea typeface="Calibri"/>
                <a:cs typeface="Calibri"/>
                <a:sym typeface="Calibri"/>
              </a:rPr>
              <a:t>Morane Gruenpeter | IDCC24 | CC-BY - SA | 19/02/2024</a:t>
            </a:r>
            <a:endParaRPr sz="1100">
              <a:solidFill>
                <a:schemeClr val="lt1"/>
              </a:solidFill>
            </a:endParaRPr>
          </a:p>
          <a:p>
            <a:pPr indent="0" lvl="0" marL="0" marR="0" rtl="0" algn="ctr">
              <a:spcBef>
                <a:spcPts val="0"/>
              </a:spcBef>
              <a:spcAft>
                <a:spcPts val="0"/>
              </a:spcAft>
              <a:buNone/>
            </a:pPr>
            <a:r>
              <a:t/>
            </a:r>
            <a:endParaRPr sz="1200">
              <a:solidFill>
                <a:schemeClr val="lt1"/>
              </a:solidFill>
              <a:latin typeface="Calibri"/>
              <a:ea typeface="Calibri"/>
              <a:cs typeface="Calibri"/>
              <a:sym typeface="Calibri"/>
            </a:endParaRPr>
          </a:p>
          <a:p>
            <a:pPr indent="0" lvl="0" marL="0" marR="0" rtl="0" algn="ctr">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
        <p:nvSpPr>
          <p:cNvPr id="252" name="Google Shape;252;p33"/>
          <p:cNvSpPr txBox="1"/>
          <p:nvPr/>
        </p:nvSpPr>
        <p:spPr>
          <a:xfrm>
            <a:off x="3820175" y="148175"/>
            <a:ext cx="5337900" cy="394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100"/>
              </a:spcBef>
              <a:spcAft>
                <a:spcPts val="0"/>
              </a:spcAft>
              <a:buNone/>
            </a:pPr>
            <a:r>
              <a:rPr b="1" lang="en" sz="1300">
                <a:solidFill>
                  <a:srgbClr val="073763"/>
                </a:solidFill>
                <a:latin typeface="Montserrat"/>
                <a:ea typeface="Montserrat"/>
                <a:cs typeface="Montserrat"/>
                <a:sym typeface="Montserrat"/>
              </a:rPr>
              <a:t>Research Software MetaData guidelines (RSMD)</a:t>
            </a:r>
            <a:endParaRPr b="1" sz="1300">
              <a:solidFill>
                <a:srgbClr val="073763"/>
              </a:solidFill>
              <a:latin typeface="Montserrat"/>
              <a:ea typeface="Montserrat"/>
              <a:cs typeface="Montserrat"/>
              <a:sym typeface="Montserrat"/>
            </a:endParaRPr>
          </a:p>
          <a:p>
            <a:pPr indent="0" lvl="0" marL="457200" rtl="0" algn="l">
              <a:lnSpc>
                <a:spcPct val="115000"/>
              </a:lnSpc>
              <a:spcBef>
                <a:spcPts val="1500"/>
              </a:spcBef>
              <a:spcAft>
                <a:spcPts val="1500"/>
              </a:spcAft>
              <a:buNone/>
            </a:pPr>
            <a:r>
              <a:t/>
            </a:r>
            <a:endParaRPr b="1" sz="1300">
              <a:solidFill>
                <a:srgbClr val="073763"/>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andard">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